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9" r:id="rId11"/>
    <p:sldId id="271" r:id="rId12"/>
    <p:sldId id="265" r:id="rId13"/>
    <p:sldId id="261" r:id="rId14"/>
    <p:sldId id="268" r:id="rId15"/>
    <p:sldId id="26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Seginová" initials="LS" lastIdx="1" clrIdx="0">
    <p:extLst>
      <p:ext uri="{19B8F6BF-5375-455C-9EA6-DF929625EA0E}">
        <p15:presenceInfo xmlns:p15="http://schemas.microsoft.com/office/powerpoint/2012/main" userId="Linda Seg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FA237-A177-47EA-AABF-4B7237594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61031-3AA6-413D-9074-EC790EAC8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E5BE45-C5B6-40AF-9F35-24734E92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FF3C6B-CCE1-4C4B-B98C-A4A537CE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3542DC-B642-48E6-AE68-978EF55F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21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B4322-1321-448A-AE17-97D4D8E3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FBC426-2211-41E8-A73F-C67E5E698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657FBE-F48D-4813-93CD-CD694C52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9171A0-C60F-4572-A4E2-FC6DFA40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C06954-1C96-44F7-B64F-DDC25D3C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88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03D1705-DD1D-4193-AC68-901D51F6E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2CD9BF-7031-43AD-958A-E1010A8E3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3FF56A-4DA3-4C29-8BB5-9F0C48A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4679DA-1DEF-404E-A2DE-2A82F728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BC523A-8377-45DD-8C69-0A118BD6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38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6D0A1-0990-40D9-83B5-8B3F124C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1E76-FC88-457B-8C55-C23F8ED7E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0B3DC-279F-4501-A08E-0992886C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12B660-EF96-45F6-AEFC-58FE87C8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D081C6-F67C-45DD-8B13-0EE208BF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3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CFEDC-7A95-4647-9D4A-55F1FDF9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284326F-6A6D-499E-9877-21D092D37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2DCFFC-E6C8-4DF9-9D4A-7EF7DD51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5EABB-D04A-4288-BACD-2408C61B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43308D-187E-4291-B467-124675A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7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507A6-9BF7-4E46-A984-B1DE7E8F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1360A-9EFF-405A-8174-74A61F042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15A34C-204E-448C-8268-342394D02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77C1FD-4CD0-4F8E-AABE-989DC162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532ECA-772C-4BE1-B396-1608304E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90616C-5570-4250-BA17-5E0D4DE3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7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A4F63-5DA7-4959-85FE-550B4CF1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0203AD-C04B-4644-82B0-6C0B6D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30587DD-ED91-465E-B109-BABC42F3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999D951-B631-419E-9E6B-363D906F5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8B6D4EE-27B5-441F-9483-B2FD76828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B5BD21-CA57-49B4-A276-65FFCC10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4B83F0-8161-47C1-9402-6E996EE0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9BAA23-3326-4478-913E-D232D974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48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17808-3BFF-4AD9-BC21-799FECAA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542F9C-0CD1-4A15-8FD5-4027688DB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9FE87B-E38B-4EAA-A66A-1F1D98E8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2B9C6B-D7E6-452B-AB5D-0C366A0C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02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780171-4454-4349-9062-1FF703FCB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9A9B32-2D3E-4E6C-8C9A-C9B2C81F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BD4C31-434B-40E0-AEC3-F8546809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40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1D9EB-8626-4F8C-A69F-F31C350C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CB3B88-3008-449D-BDD0-8DF035E6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D778865-B133-4E36-82D9-E38372C30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DB6F00-82E0-4228-9825-7433FA1C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BD5BF-50F5-4165-B100-FD40081A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12146-BDC5-4106-89FD-FEC1B9E2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3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F50FC-4A45-488D-A52C-2A46D890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43EF10-2647-4FA9-874B-134E3CAE7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2B386AC-37E6-4238-8BB5-28B38A0B6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1E210B-0EDD-4971-9EF9-F79A6F7D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F11BE1-7E71-42C2-BBBC-5A0B7896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33DF61-A268-4B20-9BA5-E0BB9992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3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E2428C-539B-4A6E-9B17-0E7CE8A9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ED84538-F46F-4C3E-9DFF-8038A082B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6984E7-7FE6-4981-9E49-F0CC3BBA7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07FC-FEA1-46DF-BA48-45E69AF8D4C8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E3D846-C42B-4B2E-9150-CC47EB99A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51A00C-1508-48AA-A4B6-0F54CB46A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FD316-8C4F-41EC-8BED-DAB263A6E3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73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ginova.ajtacijablunkov.cloud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ginova.ajtacijablunkov.clou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ginova.ajtacijablunkov.cloud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s://seginova.ajtacijablunkov.clou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ginova.ajtacijablunkov.cloud/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eginova.ajtacijablunkov.clou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ginova.ajtacijablunkov.clou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ginova.ajtacijablunkov.clou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ginova.ajtacijablunkov.cloud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ginova.ajtacijablunkov.cloud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ginova.ajtacijablunkov.cloud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eginova.ajtacijablunkov.cloud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49EC3-FBE9-E5EC-29AB-97C1F82AF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5193"/>
            <a:ext cx="9144000" cy="19604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4400" b="1" dirty="0"/>
              <a:t>Maturitní práce</a:t>
            </a:r>
            <a:br>
              <a:rPr lang="cs-CZ" sz="800" dirty="0"/>
            </a:br>
            <a:r>
              <a:rPr lang="cs-CZ" sz="800" dirty="0"/>
              <a:t> </a:t>
            </a:r>
            <a:r>
              <a:rPr lang="cs-CZ" sz="2700" dirty="0"/>
              <a:t> </a:t>
            </a:r>
            <a:br>
              <a:rPr lang="cs-CZ" sz="5300" dirty="0"/>
            </a:br>
            <a:r>
              <a:rPr lang="cs-CZ" sz="5300" b="1" dirty="0"/>
              <a:t>Webová aplikace </a:t>
            </a:r>
            <a:r>
              <a:rPr lang="cs-CZ" sz="5300" b="1" dirty="0" err="1"/>
              <a:t>Improving</a:t>
            </a:r>
            <a:r>
              <a:rPr lang="cs-CZ" sz="5300" b="1" dirty="0"/>
              <a:t> </a:t>
            </a:r>
            <a:r>
              <a:rPr lang="cs-CZ" sz="5300" b="1" dirty="0" err="1"/>
              <a:t>Traffic</a:t>
            </a:r>
            <a:endParaRPr lang="cs-CZ" sz="53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814EEF-C1D3-11D1-97EF-2DB47809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227" y="5539666"/>
            <a:ext cx="3773010" cy="7885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200" b="1" dirty="0"/>
              <a:t>Třída: </a:t>
            </a:r>
            <a:r>
              <a:rPr lang="cs-CZ" sz="2200" dirty="0"/>
              <a:t>4.I</a:t>
            </a:r>
          </a:p>
          <a:p>
            <a:pPr algn="l"/>
            <a:r>
              <a:rPr lang="cs-CZ" sz="2200" b="1" dirty="0"/>
              <a:t>Vypracovala:</a:t>
            </a:r>
            <a:r>
              <a:rPr lang="cs-CZ" sz="2200" dirty="0"/>
              <a:t> Nikola </a:t>
            </a:r>
            <a:r>
              <a:rPr lang="cs-CZ" sz="2200" dirty="0" err="1"/>
              <a:t>Seginová</a:t>
            </a:r>
            <a:endParaRPr lang="cs-CZ" sz="2200" dirty="0"/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C2B149-0A25-9A2C-3227-334B8AED1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75" y="546718"/>
            <a:ext cx="1960476" cy="19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0B4CAFFC-1A80-5596-ACEB-B5D9B8FD224D}"/>
              </a:ext>
            </a:extLst>
          </p:cNvPr>
          <p:cNvSpPr txBox="1">
            <a:spLocks/>
          </p:cNvSpPr>
          <p:nvPr/>
        </p:nvSpPr>
        <p:spPr>
          <a:xfrm>
            <a:off x="1062726" y="5539666"/>
            <a:ext cx="4254997" cy="788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200" b="1" dirty="0"/>
              <a:t>Školní rok: </a:t>
            </a:r>
            <a:r>
              <a:rPr lang="cs-CZ" sz="2200" dirty="0"/>
              <a:t>2025/2026</a:t>
            </a:r>
          </a:p>
          <a:p>
            <a:pPr algn="l"/>
            <a:r>
              <a:rPr lang="cs-CZ" sz="2200" b="1" dirty="0"/>
              <a:t>Obor: </a:t>
            </a:r>
            <a:r>
              <a:rPr lang="cs-CZ" sz="2200" dirty="0"/>
              <a:t>Informační technologie</a:t>
            </a:r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4775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JavaScript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2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DBA9594-0C90-458F-B577-6C9101CC91B9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23452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EA337FB9-B6F2-4213-96AA-3613E7B7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85" y="2479134"/>
            <a:ext cx="3624024" cy="30222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F27157D-B9F8-43D7-BFE1-22C5CB04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716" y="2479134"/>
            <a:ext cx="7165429" cy="302219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439392A-B9A9-4E15-A524-479113FD6433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5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892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Proč </a:t>
            </a:r>
            <a:r>
              <a:rPr lang="cs-CZ" b="1" dirty="0">
                <a:latin typeface="Bahnschrift SemiBold SemiConden" panose="020B0502040204020203" pitchFamily="34" charset="0"/>
              </a:rPr>
              <a:t>ne</a:t>
            </a:r>
            <a:r>
              <a:rPr lang="cs-CZ" dirty="0">
                <a:latin typeface="Bahnschrift SemiBold SemiConden" panose="020B0502040204020203" pitchFamily="34" charset="0"/>
              </a:rPr>
              <a:t> databáze?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5600"/>
            <a:ext cx="8121316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Jammstack</a:t>
            </a:r>
            <a:r>
              <a:rPr lang="cs-CZ" sz="2400" dirty="0"/>
              <a:t> – trend generování statických webů (Hugo)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Rychlejší načítání obsahu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Bezpečnost </a:t>
            </a:r>
            <a:r>
              <a:rPr lang="cs-CZ" sz="2400" dirty="0"/>
              <a:t>– SQL </a:t>
            </a:r>
            <a:r>
              <a:rPr lang="cs-CZ" sz="2400" dirty="0" err="1"/>
              <a:t>Injection</a:t>
            </a:r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Hostování </a:t>
            </a:r>
            <a:r>
              <a:rPr lang="cs-CZ" sz="2400" dirty="0"/>
              <a:t>– nezávislý na typu serveru (</a:t>
            </a:r>
            <a:r>
              <a:rPr lang="cs-CZ" sz="2400" dirty="0" err="1"/>
              <a:t>MySQL</a:t>
            </a:r>
            <a:r>
              <a:rPr lang="cs-CZ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Princip YAGNI </a:t>
            </a:r>
            <a:r>
              <a:rPr lang="cs-CZ" sz="2400" dirty="0"/>
              <a:t>– nevytvářet zbytečně složitá řešení</a:t>
            </a:r>
          </a:p>
          <a:p>
            <a:pPr marL="457200" indent="-457200">
              <a:buFont typeface="+mj-lt"/>
              <a:buAutoNum type="arabicPeriod"/>
            </a:pPr>
            <a:endParaRPr lang="cs-CZ" sz="2400" b="1" dirty="0">
              <a:highlight>
                <a:srgbClr val="FADD9A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DBA9594-0C90-458F-B577-6C9101CC91B9}"/>
              </a:ext>
            </a:extLst>
          </p:cNvPr>
          <p:cNvCxnSpPr>
            <a:cxnSpLocks/>
          </p:cNvCxnSpPr>
          <p:nvPr/>
        </p:nvCxnSpPr>
        <p:spPr>
          <a:xfrm>
            <a:off x="956733" y="1310996"/>
            <a:ext cx="23452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778095-C8A1-4323-A62F-2B6C0B401491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3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8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Responzivita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46113"/>
            <a:ext cx="5105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Obecně: </a:t>
            </a:r>
          </a:p>
          <a:p>
            <a:r>
              <a:rPr lang="cs-CZ" sz="2400" dirty="0"/>
              <a:t>Webová stránka optimalizovaná pro všechna zařízení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Využití: </a:t>
            </a:r>
          </a:p>
          <a:p>
            <a:r>
              <a:rPr lang="cs-CZ" sz="2400" dirty="0"/>
              <a:t>Responzivní pro počítače, tablety i mobily</a:t>
            </a:r>
          </a:p>
          <a:p>
            <a:r>
              <a:rPr lang="cs-CZ" sz="2400" dirty="0"/>
              <a:t>Normální navigace -&gt; Hamburger navigace</a:t>
            </a:r>
          </a:p>
          <a:p>
            <a:r>
              <a:rPr lang="cs-CZ" sz="2400" dirty="0" err="1"/>
              <a:t>Flex-wrap</a:t>
            </a:r>
            <a:r>
              <a:rPr lang="cs-CZ" sz="2400" dirty="0"/>
              <a:t> – objekty se při menším rozlišení zalomí</a:t>
            </a:r>
          </a:p>
          <a:p>
            <a:r>
              <a:rPr lang="cs-CZ" sz="2400" dirty="0"/>
              <a:t>Použita knihovna Media </a:t>
            </a:r>
            <a:r>
              <a:rPr lang="cs-CZ" sz="2400" dirty="0" err="1"/>
              <a:t>queries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5A3ABA0-5A4B-4609-8E98-FED2B5BED8F4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28786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59CBDB3A-44DB-4E51-97EA-6D80EF953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89" y="1626379"/>
            <a:ext cx="4383351" cy="39745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1D75DC7-F482-419F-A163-60B30CFDE968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4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289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Výsledek před a po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29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95" y="597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13DC8B4-0706-40EC-A709-4C750848216C}"/>
              </a:ext>
            </a:extLst>
          </p:cNvPr>
          <p:cNvCxnSpPr>
            <a:cxnSpLocks/>
          </p:cNvCxnSpPr>
          <p:nvPr/>
        </p:nvCxnSpPr>
        <p:spPr>
          <a:xfrm>
            <a:off x="956715" y="1310582"/>
            <a:ext cx="2870200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F4F42700-254B-41C8-9BDB-878DF8066C73}"/>
              </a:ext>
            </a:extLst>
          </p:cNvPr>
          <p:cNvSpPr/>
          <p:nvPr/>
        </p:nvSpPr>
        <p:spPr>
          <a:xfrm>
            <a:off x="6272598" y="335183"/>
            <a:ext cx="4028090" cy="6272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37278B3A-B732-4BFF-B717-5714590872D5}"/>
              </a:ext>
            </a:extLst>
          </p:cNvPr>
          <p:cNvGrpSpPr/>
          <p:nvPr/>
        </p:nvGrpSpPr>
        <p:grpSpPr>
          <a:xfrm>
            <a:off x="6296247" y="374338"/>
            <a:ext cx="3954518" cy="6102408"/>
            <a:chOff x="5659820" y="443695"/>
            <a:chExt cx="3954518" cy="610240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3B78040-9C4E-42C2-8D49-CA49962E5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5586" y="443695"/>
              <a:ext cx="3938752" cy="18646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5A78CEB3-246F-4AC8-B779-D0FD14FC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5586" y="2323845"/>
              <a:ext cx="3938752" cy="18698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75A0685A-24C2-4BEE-B8A6-32704BC7C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586" y="4201812"/>
              <a:ext cx="3938751" cy="18698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73E59403-89AB-4D7D-9C77-7EE69627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9820" y="6077588"/>
              <a:ext cx="3954517" cy="46851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3827F70-AF9A-4283-908A-A39E69BF3F01}"/>
              </a:ext>
            </a:extLst>
          </p:cNvPr>
          <p:cNvSpPr txBox="1"/>
          <p:nvPr/>
        </p:nvSpPr>
        <p:spPr>
          <a:xfrm>
            <a:off x="869956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7"/>
              </a:rPr>
              <a:t>https://seginova.ajtacijablunkov.cloud/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9DF1FC4-B550-40EA-B991-818FFA197A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05" r="22153"/>
          <a:stretch/>
        </p:blipFill>
        <p:spPr>
          <a:xfrm>
            <a:off x="838200" y="2066259"/>
            <a:ext cx="4690241" cy="3627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189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46113"/>
            <a:ext cx="5105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Co se povedlo?</a:t>
            </a:r>
          </a:p>
          <a:p>
            <a:r>
              <a:rPr lang="cs-CZ" sz="2400" dirty="0"/>
              <a:t>Struktura a zpracování velkého množství textu</a:t>
            </a:r>
          </a:p>
          <a:p>
            <a:r>
              <a:rPr lang="cs-CZ" sz="2400" dirty="0"/>
              <a:t>Interaktivní prvky</a:t>
            </a:r>
          </a:p>
          <a:p>
            <a:r>
              <a:rPr lang="cs-CZ" sz="2400" dirty="0"/>
              <a:t>Grafické zpracování</a:t>
            </a:r>
          </a:p>
          <a:p>
            <a:r>
              <a:rPr lang="cs-CZ" sz="2400" dirty="0"/>
              <a:t>Propojení částí webu</a:t>
            </a:r>
          </a:p>
          <a:p>
            <a:r>
              <a:rPr lang="cs-CZ" sz="2400" dirty="0"/>
              <a:t>Responzivita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Budoucí vylepšení</a:t>
            </a:r>
          </a:p>
          <a:p>
            <a:r>
              <a:rPr lang="cs-CZ" sz="2400" dirty="0"/>
              <a:t>Funkční jazykový přepínač</a:t>
            </a:r>
          </a:p>
          <a:p>
            <a:r>
              <a:rPr lang="cs-CZ" sz="2400" dirty="0"/>
              <a:t>Databázový systém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5A3ABA0-5A4B-4609-8E98-FED2B5BED8F4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2276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E6220CF5-2B77-407A-98EA-7B695D166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22" y="2169991"/>
            <a:ext cx="5820577" cy="28873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A635D8C-9D3E-4886-8B5A-D46C40485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-5853284"/>
            <a:ext cx="3673638" cy="51782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0208125-2D44-47FA-BE19-CEDF57948E8E}"/>
              </a:ext>
            </a:extLst>
          </p:cNvPr>
          <p:cNvSpPr txBox="1"/>
          <p:nvPr/>
        </p:nvSpPr>
        <p:spPr>
          <a:xfrm>
            <a:off x="7447237" y="6308209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5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95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9838 L 0.0056 0.975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5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49EC3-FBE9-E5EC-29AB-97C1F82AF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5193"/>
            <a:ext cx="9144000" cy="19604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sz="4400" b="1" dirty="0"/>
              <a:t>Maturitní práce</a:t>
            </a:r>
            <a:br>
              <a:rPr lang="cs-CZ" sz="800" dirty="0"/>
            </a:br>
            <a:r>
              <a:rPr lang="cs-CZ" sz="800" dirty="0"/>
              <a:t> </a:t>
            </a:r>
            <a:r>
              <a:rPr lang="cs-CZ" sz="2700" dirty="0"/>
              <a:t> </a:t>
            </a:r>
            <a:br>
              <a:rPr lang="cs-CZ" sz="5300" dirty="0"/>
            </a:br>
            <a:r>
              <a:rPr lang="cs-CZ" sz="5300" b="1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814EEF-C1D3-11D1-97EF-2DB47809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227" y="5539666"/>
            <a:ext cx="3773010" cy="7885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200" b="1" dirty="0"/>
              <a:t>Třída: </a:t>
            </a:r>
            <a:r>
              <a:rPr lang="cs-CZ" sz="2200" dirty="0"/>
              <a:t>4.I</a:t>
            </a:r>
          </a:p>
          <a:p>
            <a:pPr algn="l"/>
            <a:r>
              <a:rPr lang="cs-CZ" sz="2200" b="1" dirty="0"/>
              <a:t>Vypracovala:</a:t>
            </a:r>
            <a:r>
              <a:rPr lang="cs-CZ" sz="2200" dirty="0"/>
              <a:t> Nikola </a:t>
            </a:r>
            <a:r>
              <a:rPr lang="cs-CZ" sz="2200" dirty="0" err="1"/>
              <a:t>Seginová</a:t>
            </a:r>
            <a:endParaRPr lang="cs-CZ" sz="2200" dirty="0"/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C2B149-0A25-9A2C-3227-334B8AED1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75" y="546718"/>
            <a:ext cx="1960476" cy="19604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0B4CAFFC-1A80-5596-ACEB-B5D9B8FD224D}"/>
              </a:ext>
            </a:extLst>
          </p:cNvPr>
          <p:cNvSpPr txBox="1">
            <a:spLocks/>
          </p:cNvSpPr>
          <p:nvPr/>
        </p:nvSpPr>
        <p:spPr>
          <a:xfrm>
            <a:off x="1062726" y="5539666"/>
            <a:ext cx="4254997" cy="7885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2200" b="1" dirty="0"/>
              <a:t>Školní rok: </a:t>
            </a:r>
            <a:r>
              <a:rPr lang="cs-CZ" sz="2200" dirty="0"/>
              <a:t>2025/2026</a:t>
            </a:r>
          </a:p>
          <a:p>
            <a:pPr algn="l"/>
            <a:r>
              <a:rPr lang="cs-CZ" sz="2200" b="1" dirty="0"/>
              <a:t>Obor: </a:t>
            </a:r>
            <a:r>
              <a:rPr lang="cs-CZ" sz="2200" dirty="0"/>
              <a:t>Informační technologie</a:t>
            </a:r>
          </a:p>
          <a:p>
            <a:pPr algn="l"/>
            <a:endParaRPr lang="cs-CZ" sz="2200" dirty="0"/>
          </a:p>
          <a:p>
            <a:pPr algn="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0980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Skenuj 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88F26DB-956B-4136-8BE5-06D1B9FB270D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4308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0B2511-77BF-41E6-9A1C-55DE4234B5C1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3"/>
              </a:rPr>
              <a:t>https://seginova.ajtacijablunkov.cloud/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A36D1D2-68D1-4C3A-AC52-4D9EAC0F9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17" y="1376081"/>
            <a:ext cx="4504765" cy="45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4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cs-CZ" dirty="0"/>
              <a:t>Úvod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Návrh webu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Mapa webu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HTML5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CSS3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JavaScript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/>
              <a:t>Proč ne databáze?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88F26DB-956B-4136-8BE5-06D1B9FB270D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4308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0B2511-77BF-41E6-9A1C-55DE4234B5C1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3"/>
              </a:rPr>
              <a:t>https://seginova.ajtacijablunkov.cloud/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AFBBD4-E082-4448-BC4A-A39492C3C55A}"/>
              </a:ext>
            </a:extLst>
          </p:cNvPr>
          <p:cNvSpPr txBox="1"/>
          <p:nvPr/>
        </p:nvSpPr>
        <p:spPr>
          <a:xfrm>
            <a:off x="4383741" y="169068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8"/>
            </a:pPr>
            <a:r>
              <a:rPr lang="cs-CZ" sz="2800" dirty="0"/>
              <a:t>Responzivita</a:t>
            </a:r>
          </a:p>
          <a:p>
            <a:pPr marL="514350" indent="-514350">
              <a:buFont typeface="+mj-lt"/>
              <a:buAutoNum type="arabicParenR" startAt="8"/>
            </a:pPr>
            <a:r>
              <a:rPr lang="cs-CZ" sz="2800" dirty="0"/>
              <a:t>Výsledek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74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783"/>
            <a:ext cx="51138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Zadání práce: </a:t>
            </a:r>
          </a:p>
          <a:p>
            <a:r>
              <a:rPr lang="cs-CZ" sz="2400" dirty="0"/>
              <a:t>Návrh a tvorba webové aplikace pro neziskovou organizaci </a:t>
            </a:r>
            <a:r>
              <a:rPr lang="cs-CZ" sz="2400" dirty="0" err="1"/>
              <a:t>Improving</a:t>
            </a:r>
            <a:r>
              <a:rPr lang="cs-CZ" sz="2400" dirty="0"/>
              <a:t> </a:t>
            </a:r>
            <a:r>
              <a:rPr lang="cs-CZ" sz="2400" dirty="0" err="1"/>
              <a:t>Traffic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Cíl práce: </a:t>
            </a:r>
          </a:p>
          <a:p>
            <a:r>
              <a:rPr lang="cs-CZ" sz="2400" dirty="0"/>
              <a:t>Optimalizace zastaralé webové stránky organizace, prezentace organizace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Použité technologie: </a:t>
            </a:r>
          </a:p>
          <a:p>
            <a:r>
              <a:rPr lang="cs-CZ" sz="2400" dirty="0"/>
              <a:t>HTML5, CSS3, JavaScript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767BA460-3B2E-470B-A20E-6CE0E59EA33F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2022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092FEF0-457D-4977-9A4D-85D8E6FC4807}"/>
              </a:ext>
            </a:extLst>
          </p:cNvPr>
          <p:cNvSpPr txBox="1">
            <a:spLocks/>
          </p:cNvSpPr>
          <p:nvPr/>
        </p:nvSpPr>
        <p:spPr>
          <a:xfrm>
            <a:off x="6288949" y="1504783"/>
            <a:ext cx="44271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>
                <a:highlight>
                  <a:srgbClr val="FADD9A"/>
                </a:highlight>
              </a:rPr>
              <a:t>O organizaci: </a:t>
            </a:r>
          </a:p>
          <a:p>
            <a:r>
              <a:rPr lang="cs-CZ" sz="2400" dirty="0"/>
              <a:t>Nezisková organizace</a:t>
            </a:r>
          </a:p>
          <a:p>
            <a:r>
              <a:rPr lang="cs-CZ" sz="2400" dirty="0"/>
              <a:t>Výukové materiály</a:t>
            </a:r>
          </a:p>
          <a:p>
            <a:r>
              <a:rPr lang="cs-CZ" sz="2400" dirty="0" err="1"/>
              <a:t>Youtube</a:t>
            </a:r>
            <a:r>
              <a:rPr lang="cs-CZ" sz="2400" dirty="0"/>
              <a:t> kanál </a:t>
            </a:r>
            <a:r>
              <a:rPr lang="cs-CZ" sz="2400" dirty="0" err="1"/>
              <a:t>Improving</a:t>
            </a:r>
            <a:r>
              <a:rPr lang="cs-CZ" sz="2400" dirty="0"/>
              <a:t> </a:t>
            </a:r>
            <a:r>
              <a:rPr lang="cs-CZ" sz="2400" dirty="0" err="1"/>
              <a:t>Traffic</a:t>
            </a:r>
            <a:endParaRPr lang="cs-CZ" sz="2400" dirty="0"/>
          </a:p>
          <a:p>
            <a:r>
              <a:rPr lang="cs-CZ" sz="2400" dirty="0"/>
              <a:t>Projekty pro zlepšení dopravy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976C83-04DD-4B67-A1CF-B77E1953CAB2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3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037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Návrh webu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Obecně: </a:t>
            </a:r>
          </a:p>
          <a:p>
            <a:r>
              <a:rPr lang="cs-CZ" sz="2400" dirty="0"/>
              <a:t>Vytvořeno v </a:t>
            </a:r>
            <a:r>
              <a:rPr lang="cs-CZ" sz="2400" dirty="0" err="1"/>
              <a:t>Canva</a:t>
            </a:r>
            <a:endParaRPr lang="cs-CZ" sz="2400" dirty="0"/>
          </a:p>
          <a:p>
            <a:r>
              <a:rPr lang="cs-CZ" sz="2400" dirty="0"/>
              <a:t>Inspirace z jiných návrhů</a:t>
            </a:r>
          </a:p>
          <a:p>
            <a:r>
              <a:rPr lang="cs-CZ" sz="2400" dirty="0" err="1"/>
              <a:t>Jenoduché</a:t>
            </a:r>
            <a:endParaRPr lang="cs-CZ" sz="2400" dirty="0"/>
          </a:p>
          <a:p>
            <a:pPr marL="0" indent="0">
              <a:buNone/>
            </a:pPr>
            <a:endParaRPr lang="cs-CZ" sz="2400" b="1" dirty="0">
              <a:highlight>
                <a:srgbClr val="FADD9A"/>
              </a:highlight>
            </a:endParaRP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Rozložení: </a:t>
            </a:r>
          </a:p>
          <a:p>
            <a:r>
              <a:rPr lang="cs-CZ" sz="2400" dirty="0"/>
              <a:t>Navigace</a:t>
            </a:r>
          </a:p>
          <a:p>
            <a:r>
              <a:rPr lang="cs-CZ" sz="2400" dirty="0"/>
              <a:t>Hlavní část</a:t>
            </a:r>
          </a:p>
          <a:p>
            <a:r>
              <a:rPr lang="cs-CZ" sz="2400" dirty="0"/>
              <a:t>4 sekce</a:t>
            </a:r>
          </a:p>
          <a:p>
            <a:r>
              <a:rPr lang="cs-CZ" sz="2400" dirty="0"/>
              <a:t>Patička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097D162-7908-46C3-BD1D-FE89FAA5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03" y="42390"/>
            <a:ext cx="3000794" cy="67732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790882C-B76C-4DDF-8618-CD279D52EBC8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2870200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B97DAF-84E5-4935-84D3-64B6779E1E07}"/>
              </a:ext>
            </a:extLst>
          </p:cNvPr>
          <p:cNvSpPr txBox="1"/>
          <p:nvPr/>
        </p:nvSpPr>
        <p:spPr>
          <a:xfrm>
            <a:off x="2626576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4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23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Mapa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A465A535-6556-42D9-9696-93D19E63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692"/>
            <a:ext cx="7525407" cy="3079887"/>
          </a:xfrm>
        </p:spPr>
        <p:txBody>
          <a:bodyPr>
            <a:normAutofit/>
          </a:bodyPr>
          <a:lstStyle/>
          <a:p>
            <a:r>
              <a:rPr lang="cs-CZ" sz="2400" dirty="0"/>
              <a:t>Hierarchický seznam HTML stránek a jejich struktury</a:t>
            </a:r>
          </a:p>
          <a:p>
            <a:r>
              <a:rPr lang="cs-CZ" sz="2400" dirty="0"/>
              <a:t>2 HTML stránky</a:t>
            </a:r>
          </a:p>
          <a:p>
            <a:r>
              <a:rPr lang="cs-CZ" sz="2400" dirty="0"/>
              <a:t>Mělká hierarchie (3 </a:t>
            </a:r>
            <a:r>
              <a:rPr lang="cs-CZ" sz="2400" dirty="0" err="1"/>
              <a:t>click</a:t>
            </a:r>
            <a:r>
              <a:rPr lang="cs-CZ" sz="2400" dirty="0"/>
              <a:t> rule)</a:t>
            </a:r>
          </a:p>
          <a:p>
            <a:r>
              <a:rPr lang="cs-CZ" sz="2400" dirty="0"/>
              <a:t>Podstránka rozdělena do 4 částí a jejich lekcí</a:t>
            </a:r>
          </a:p>
          <a:p>
            <a:endParaRPr lang="cs-CZ" sz="2400" dirty="0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F2442D1D-D209-4F73-8B32-1BDC62ABD80B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2734734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CBC317DF-BC53-467E-B074-B8D14100A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35981"/>
            <a:ext cx="8296204" cy="2581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56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6546"/>
            <a:ext cx="10515600" cy="1325563"/>
          </a:xfrm>
        </p:spPr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HTML5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Definice: </a:t>
            </a:r>
          </a:p>
          <a:p>
            <a:r>
              <a:rPr lang="cs-CZ" sz="2400" dirty="0"/>
              <a:t>Stavební kámen webových stránek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Využití: </a:t>
            </a:r>
          </a:p>
          <a:p>
            <a:r>
              <a:rPr lang="cs-CZ" sz="2400" dirty="0"/>
              <a:t>Vytvoření struktury webu</a:t>
            </a:r>
          </a:p>
          <a:p>
            <a:r>
              <a:rPr lang="cs-CZ" sz="2400" dirty="0"/>
              <a:t>Využití HTML tagů (</a:t>
            </a:r>
            <a:r>
              <a:rPr lang="cs-CZ" sz="2400" dirty="0" err="1"/>
              <a:t>Header</a:t>
            </a:r>
            <a:r>
              <a:rPr lang="cs-CZ" sz="2400" dirty="0"/>
              <a:t>, Nav, </a:t>
            </a:r>
            <a:r>
              <a:rPr lang="cs-CZ" sz="2400" dirty="0" err="1"/>
              <a:t>Footer</a:t>
            </a:r>
            <a:r>
              <a:rPr lang="cs-CZ" sz="2400" dirty="0"/>
              <a:t>…)</a:t>
            </a:r>
          </a:p>
          <a:p>
            <a:r>
              <a:rPr lang="cs-CZ" sz="2400" dirty="0"/>
              <a:t>Propojení s dalšími jazyky (CSS, JavaScript)</a:t>
            </a:r>
          </a:p>
          <a:p>
            <a:r>
              <a:rPr lang="cs-CZ" sz="2400" dirty="0"/>
              <a:t>Obrázky, odkazy, fonty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2" y="1129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1AEEC34-2703-4DCD-9364-B17B9820B247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6340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9C3E3B-EB3A-4342-BEBC-12EAD3DA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472" y="3824900"/>
            <a:ext cx="4547584" cy="10952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379A6CC-49EF-4066-895C-C5994FADB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472" y="5371228"/>
            <a:ext cx="5324643" cy="83998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1084AA2-74A1-413C-8266-60DEC4870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72" y="1489214"/>
            <a:ext cx="5105400" cy="18195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FB98F0-597E-44A2-BFC7-09029964206C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6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39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Condensed" panose="020B0502040204020203" pitchFamily="34" charset="0"/>
              </a:rPr>
              <a:t>CSS3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Definice: </a:t>
            </a:r>
          </a:p>
          <a:p>
            <a:r>
              <a:rPr lang="cs-CZ" sz="2400" dirty="0"/>
              <a:t>Vzhled HTML objektů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Využití: </a:t>
            </a:r>
          </a:p>
          <a:p>
            <a:r>
              <a:rPr lang="cs-CZ" sz="2400" dirty="0"/>
              <a:t>Pozice, velikosti, barvy objektů</a:t>
            </a:r>
          </a:p>
          <a:p>
            <a:r>
              <a:rPr lang="cs-CZ" sz="2400" dirty="0" err="1"/>
              <a:t>Hover</a:t>
            </a:r>
            <a:r>
              <a:rPr lang="cs-CZ" sz="2400" dirty="0"/>
              <a:t> efekty a animace</a:t>
            </a:r>
          </a:p>
          <a:p>
            <a:r>
              <a:rPr lang="cs-CZ" sz="2400" dirty="0" err="1"/>
              <a:t>Flexbox</a:t>
            </a:r>
            <a:r>
              <a:rPr lang="cs-CZ" sz="2400" dirty="0"/>
              <a:t> layout</a:t>
            </a:r>
          </a:p>
          <a:p>
            <a:r>
              <a:rPr lang="cs-CZ" sz="2400" dirty="0"/>
              <a:t>Responzivita přes Media </a:t>
            </a:r>
            <a:r>
              <a:rPr lang="cs-CZ" sz="2400" dirty="0" err="1"/>
              <a:t>queries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9507FC9-23DE-4EF3-B96B-84321681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02" y="3913405"/>
            <a:ext cx="2095468" cy="12462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2A8C2B00-0FD6-46FA-BEE4-725014FB310E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11260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06BDFC-3485-4AA6-A9F4-7A47323C6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05" y="1709647"/>
            <a:ext cx="5543674" cy="190401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D1C5AFA-BA04-4572-BDEB-065BF1F85E8B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5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157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67738-246B-B552-792E-54333DCB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ahnschrift SemiBold SemiConden" panose="020B0502040204020203" pitchFamily="34" charset="0"/>
              </a:rPr>
              <a:t>JavaScript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0FEACE-9CA2-0BBB-9633-0BC8E27B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05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Definice: </a:t>
            </a:r>
          </a:p>
          <a:p>
            <a:r>
              <a:rPr lang="cs-CZ" sz="2400" dirty="0"/>
              <a:t>Tvorba interaktivních prvků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ADD9A"/>
                </a:highlight>
              </a:rPr>
              <a:t>Využití: </a:t>
            </a:r>
          </a:p>
          <a:p>
            <a:r>
              <a:rPr lang="cs-CZ" sz="2400" dirty="0"/>
              <a:t>Hamburger menu pro mobil a tablet</a:t>
            </a:r>
          </a:p>
          <a:p>
            <a:r>
              <a:rPr lang="cs-CZ" sz="2400" dirty="0"/>
              <a:t>Otevírací dynamická navigace</a:t>
            </a:r>
          </a:p>
          <a:p>
            <a:r>
              <a:rPr lang="cs-CZ" sz="2400" b="1" dirty="0" err="1"/>
              <a:t>Fetch</a:t>
            </a:r>
            <a:r>
              <a:rPr lang="cs-CZ" sz="2400" b="1" dirty="0"/>
              <a:t>: </a:t>
            </a:r>
            <a:r>
              <a:rPr lang="cs-CZ" sz="2400" dirty="0"/>
              <a:t>Načítání textu z textového souboru</a:t>
            </a:r>
          </a:p>
          <a:p>
            <a:r>
              <a:rPr lang="cs-CZ" sz="2400" dirty="0"/>
              <a:t>Změna obsahu v default-</a:t>
            </a:r>
            <a:r>
              <a:rPr lang="cs-CZ" sz="2400" dirty="0" err="1"/>
              <a:t>content</a:t>
            </a:r>
            <a:endParaRPr lang="cs-CZ" sz="2400" dirty="0"/>
          </a:p>
          <a:p>
            <a:r>
              <a:rPr lang="cs-CZ" sz="2400" dirty="0"/>
              <a:t>Interaktivní tlačítka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7D4D73-5A1B-DE96-C8AB-A8C184868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40" y="307969"/>
            <a:ext cx="1382719" cy="1382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17370F-7BD8-409A-8A07-1602F1A39C2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E39AE1-82FE-4F08-999A-7C0D81B60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98FD4CB-4268-46AB-A5E5-659AE8D48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DBA9594-0C90-458F-B577-6C9101CC91B9}"/>
              </a:ext>
            </a:extLst>
          </p:cNvPr>
          <p:cNvCxnSpPr>
            <a:cxnSpLocks/>
          </p:cNvCxnSpPr>
          <p:nvPr/>
        </p:nvCxnSpPr>
        <p:spPr>
          <a:xfrm>
            <a:off x="956733" y="1286933"/>
            <a:ext cx="2345267" cy="0"/>
          </a:xfrm>
          <a:prstGeom prst="line">
            <a:avLst/>
          </a:prstGeom>
          <a:ln w="38100">
            <a:solidFill>
              <a:srgbClr val="FAD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000002090">
            <a:hlinkClick r:id="" action="ppaction://media"/>
            <a:extLst>
              <a:ext uri="{FF2B5EF4-FFF2-40B4-BE49-F238E27FC236}">
                <a16:creationId xmlns:a16="http://schemas.microsoft.com/office/drawing/2014/main" id="{02FB00FF-5D24-4AF7-AA2E-8E068BFB9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9532" y="1903412"/>
            <a:ext cx="6079624" cy="37994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778095-C8A1-4323-A62F-2B6C0B401491}"/>
              </a:ext>
            </a:extLst>
          </p:cNvPr>
          <p:cNvSpPr txBox="1"/>
          <p:nvPr/>
        </p:nvSpPr>
        <p:spPr>
          <a:xfrm>
            <a:off x="7447237" y="631190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1F1F1F"/>
                </a:solidFill>
                <a:effectLst/>
                <a:latin typeface="Google Sans"/>
              </a:rPr>
              <a:t>Web:</a:t>
            </a:r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cs-CZ" b="0" i="0" u="sng" dirty="0">
                <a:solidFill>
                  <a:srgbClr val="0B57D0"/>
                </a:solidFill>
                <a:effectLst/>
                <a:latin typeface="Google Sans"/>
                <a:hlinkClick r:id="rId6"/>
              </a:rPr>
              <a:t>https://seginova.ajtacijablunkov.cloud/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005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478</Words>
  <Application>Microsoft Office PowerPoint</Application>
  <PresentationFormat>Širokoúhlá obrazovka</PresentationFormat>
  <Paragraphs>115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Arial</vt:lpstr>
      <vt:lpstr>Bahnschrift Condensed</vt:lpstr>
      <vt:lpstr>Bahnschrift SemiBold SemiConden</vt:lpstr>
      <vt:lpstr>Calibri</vt:lpstr>
      <vt:lpstr>Calibri Light</vt:lpstr>
      <vt:lpstr>Google Sans</vt:lpstr>
      <vt:lpstr>Motiv Office</vt:lpstr>
      <vt:lpstr>  Maturitní práce    Webová aplikace Improving Traffic</vt:lpstr>
      <vt:lpstr>Skenuj mě</vt:lpstr>
      <vt:lpstr>Obsah</vt:lpstr>
      <vt:lpstr>Úvod</vt:lpstr>
      <vt:lpstr>Návrh webu</vt:lpstr>
      <vt:lpstr>Mapa</vt:lpstr>
      <vt:lpstr>HTML5</vt:lpstr>
      <vt:lpstr>CSS3</vt:lpstr>
      <vt:lpstr>JavaScript</vt:lpstr>
      <vt:lpstr>JavaScript</vt:lpstr>
      <vt:lpstr>Proč ne databáze?</vt:lpstr>
      <vt:lpstr>Responzivita</vt:lpstr>
      <vt:lpstr>Výsledek před a po</vt:lpstr>
      <vt:lpstr>Závěr</vt:lpstr>
      <vt:lpstr>  Maturitní práce   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automobilu</dc:title>
  <dc:creator>student</dc:creator>
  <cp:lastModifiedBy>Linda Seginová</cp:lastModifiedBy>
  <cp:revision>42</cp:revision>
  <dcterms:created xsi:type="dcterms:W3CDTF">2024-01-25T06:33:41Z</dcterms:created>
  <dcterms:modified xsi:type="dcterms:W3CDTF">2026-05-25T09:58:34Z</dcterms:modified>
</cp:coreProperties>
</file>