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58" r:id="rId4"/>
    <p:sldId id="265" r:id="rId5"/>
    <p:sldId id="259" r:id="rId6"/>
    <p:sldId id="261" r:id="rId7"/>
    <p:sldId id="269" r:id="rId8"/>
    <p:sldId id="270" r:id="rId9"/>
    <p:sldId id="260" r:id="rId10"/>
    <p:sldId id="275" r:id="rId11"/>
    <p:sldId id="280" r:id="rId12"/>
    <p:sldId id="276" r:id="rId13"/>
    <p:sldId id="271" r:id="rId14"/>
    <p:sldId id="262" r:id="rId15"/>
    <p:sldId id="263" r:id="rId16"/>
    <p:sldId id="277" r:id="rId17"/>
    <p:sldId id="278" r:id="rId18"/>
    <p:sldId id="279" r:id="rId19"/>
    <p:sldId id="264" r:id="rId20"/>
    <p:sldId id="266" r:id="rId21"/>
    <p:sldId id="273" r:id="rId2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0BAFE0-3195-E7A0-6C70-B8E39FAC13C0}" v="660" dt="2026-05-21T18:57:39.9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7FA237-A177-47EA-AABF-4B7237594C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3261031-3AA6-413D-9074-EC790EAC87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FE5BE45-C5B6-40AF-9F35-24734E92C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07FC-FEA1-46DF-BA48-45E69AF8D4C8}" type="datetimeFigureOut">
              <a:rPr lang="cs-CZ" smtClean="0"/>
              <a:t>21.05.2026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8FF3C6B-CCE1-4C4B-B98C-A4A537CEE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23542DC-B642-48E6-AE68-978EF55F9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D316-8C4F-41EC-8BED-DAB263A6E3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3213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9B4322-1321-448A-AE17-97D4D8E3D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6FBC426-2211-41E8-A73F-C67E5E698D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1657FBE-F48D-4813-93CD-CD694C52F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07FC-FEA1-46DF-BA48-45E69AF8D4C8}" type="datetimeFigureOut">
              <a:rPr lang="cs-CZ" smtClean="0"/>
              <a:t>21.05.2026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59171A0-C60F-4572-A4E2-FC6DFA404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1C06954-1C96-44F7-B64F-DDC25D3CC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D316-8C4F-41EC-8BED-DAB263A6E3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48808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303D1705-DD1D-4193-AC68-901D51F6E2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52CD9BF-7031-43AD-958A-E1010A8E36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D3FF56A-4DA3-4C29-8BB5-9F0C48AAE7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07FC-FEA1-46DF-BA48-45E69AF8D4C8}" type="datetimeFigureOut">
              <a:rPr lang="cs-CZ" smtClean="0"/>
              <a:t>21.05.2026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A4679DA-1DEF-404E-A2DE-2A82F7283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6BC523A-8377-45DD-8C69-0A118BD64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D316-8C4F-41EC-8BED-DAB263A6E3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9386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E6D0A1-0990-40D9-83B5-8B3F124C6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F911E76-FC88-457B-8C55-C23F8ED7ED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AC0B3DC-279F-4501-A08E-0992886C6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07FC-FEA1-46DF-BA48-45E69AF8D4C8}" type="datetimeFigureOut">
              <a:rPr lang="cs-CZ" smtClean="0"/>
              <a:t>21.05.2026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C12B660-EF96-45F6-AEFC-58FE87C89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9D081C6-F67C-45DD-8B13-0EE208BF2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D316-8C4F-41EC-8BED-DAB263A6E3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236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3CFEDC-7A95-4647-9D4A-55F1FDF9E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4284326F-6A6D-499E-9877-21D092D37A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B2DCFFC-E6C8-4DF9-9D4A-7EF7DD516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07FC-FEA1-46DF-BA48-45E69AF8D4C8}" type="datetimeFigureOut">
              <a:rPr lang="cs-CZ" smtClean="0"/>
              <a:t>21.05.2026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F55EABB-D04A-4288-BACD-2408C61B4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A43308D-187E-4291-B467-124675ACC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D316-8C4F-41EC-8BED-DAB263A6E3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371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2507A6-9BF7-4E46-A984-B1DE7E8F5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5E1360A-9EFF-405A-8174-74A61F042B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1C15A34C-204E-448C-8268-342394D020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B77C1FD-4CD0-4F8E-AABE-989DC1625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07FC-FEA1-46DF-BA48-45E69AF8D4C8}" type="datetimeFigureOut">
              <a:rPr lang="cs-CZ" smtClean="0"/>
              <a:t>21.05.2026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3532ECA-772C-4BE1-B396-1608304EA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D90616C-5570-4250-BA17-5E0D4DE39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D316-8C4F-41EC-8BED-DAB263A6E3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2072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EA4F63-5DA7-4959-85FE-550B4CF16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AA0203AD-C04B-4644-82B0-6C0B6DB89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330587DD-ED91-465E-B109-BABC42F394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4999D951-B631-419E-9E6B-363D906F5D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F8B6D4EE-27B5-441F-9483-B2FD76828F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9B5BD21-CA57-49B4-A276-65FFCC101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07FC-FEA1-46DF-BA48-45E69AF8D4C8}" type="datetimeFigureOut">
              <a:rPr lang="cs-CZ" smtClean="0"/>
              <a:t>21.05.2026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B44B83F0-8161-47C1-9402-6E996EE06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F09BAA23-3326-4478-913E-D232D9745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D316-8C4F-41EC-8BED-DAB263A6E3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2484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9217808-3BFF-4AD9-BC21-799FECAAB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E0542F9C-0CD1-4A15-8FD5-4027688DB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07FC-FEA1-46DF-BA48-45E69AF8D4C8}" type="datetimeFigureOut">
              <a:rPr lang="cs-CZ" smtClean="0"/>
              <a:t>21.05.2026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69FE87B-E38B-4EAA-A66A-1F1D98E84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92B9C6B-D7E6-452B-AB5D-0C366A0CD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D316-8C4F-41EC-8BED-DAB263A6E3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8024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E780171-4454-4349-9062-1FF703FCB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07FC-FEA1-46DF-BA48-45E69AF8D4C8}" type="datetimeFigureOut">
              <a:rPr lang="cs-CZ" smtClean="0"/>
              <a:t>21.05.2026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49A9B32-2D3E-4E6C-8C9A-C9B2C81F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8BD4C31-434B-40E0-AEC3-F85468098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D316-8C4F-41EC-8BED-DAB263A6E3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2403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F1D9EB-8626-4F8C-A69F-F31C350CA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1CB3B88-3008-449D-BDD0-8DF035E655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CD778865-B133-4E36-82D9-E38372C308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9DB6F00-82E0-4228-9825-7433FA1CE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07FC-FEA1-46DF-BA48-45E69AF8D4C8}" type="datetimeFigureOut">
              <a:rPr lang="cs-CZ" smtClean="0"/>
              <a:t>21.05.2026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2A0BD5BF-50F5-4165-B100-FD40081AF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A212146-BDC5-4106-89FD-FEC1B9E27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D316-8C4F-41EC-8BED-DAB263A6E3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2381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AF50FC-4A45-488D-A52C-2A46D890A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843EF10-2647-4FA9-874B-134E3CAE7D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12B386AC-37E6-4238-8BB5-28B38A0B63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41E210B-0EDD-4971-9EF9-F79A6F7D2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207FC-FEA1-46DF-BA48-45E69AF8D4C8}" type="datetimeFigureOut">
              <a:rPr lang="cs-CZ" smtClean="0"/>
              <a:t>21.05.2026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BF11BE1-7E71-42C2-BBBC-5A0B78964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E33DF61-A268-4B20-9BA5-E0BB9992E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FFD316-8C4F-41EC-8BED-DAB263A6E3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4339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EE2428C-539B-4A6E-9B17-0E7CE8A9A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4ED84538-F46F-4C3E-9DFF-8038A082B2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6984E7-7FE6-4981-9E49-F0CC3BBA71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207FC-FEA1-46DF-BA48-45E69AF8D4C8}" type="datetimeFigureOut">
              <a:rPr lang="cs-CZ" smtClean="0"/>
              <a:t>21.05.2026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2E3D846-C42B-4B2E-9150-CC47EB99AB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451A00C-1508-48AA-A4B6-0F54CB46AF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FD316-8C4F-41EC-8BED-DAB263A6E39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5737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949EC3-FBE9-E5EC-29AB-97C1F82AFF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28333"/>
            <a:ext cx="9144000" cy="1960476"/>
          </a:xfrm>
        </p:spPr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sz="4000" b="1" dirty="0"/>
              <a:t>Maturitní práce</a:t>
            </a:r>
            <a:br>
              <a:rPr lang="cs-CZ" sz="700" dirty="0"/>
            </a:br>
            <a:r>
              <a:rPr lang="cs-CZ" sz="700" dirty="0"/>
              <a:t> </a:t>
            </a:r>
            <a:r>
              <a:rPr lang="cs-CZ" sz="2200" dirty="0"/>
              <a:t> </a:t>
            </a:r>
            <a:br>
              <a:rPr lang="cs-CZ" sz="4900" dirty="0"/>
            </a:br>
            <a:r>
              <a:rPr lang="cs-CZ" sz="4900" b="1" dirty="0"/>
              <a:t>Tvorba pokladního systému v Pythonu</a:t>
            </a:r>
            <a:endParaRPr lang="cs-CZ" sz="5300" b="1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3814EEF-C1D3-11D1-97EF-2DB478098C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21227" y="5539666"/>
            <a:ext cx="3773010" cy="788562"/>
          </a:xfrm>
        </p:spPr>
        <p:txBody>
          <a:bodyPr>
            <a:normAutofit lnSpcReduction="10000"/>
          </a:bodyPr>
          <a:lstStyle/>
          <a:p>
            <a:pPr algn="l"/>
            <a:r>
              <a:rPr lang="cs-CZ" sz="2200" b="1" dirty="0"/>
              <a:t>Třída: </a:t>
            </a:r>
            <a:r>
              <a:rPr lang="cs-CZ" sz="2200" dirty="0"/>
              <a:t>4.I</a:t>
            </a:r>
          </a:p>
          <a:p>
            <a:pPr algn="l"/>
            <a:r>
              <a:rPr lang="cs-CZ" sz="2200" b="1" dirty="0"/>
              <a:t>Vypracoval: Mucha Antonín</a:t>
            </a:r>
            <a:endParaRPr lang="cs-CZ" sz="2200" dirty="0"/>
          </a:p>
          <a:p>
            <a:pPr algn="l"/>
            <a:endParaRPr lang="cs-CZ" sz="2200" dirty="0"/>
          </a:p>
          <a:p>
            <a:pPr algn="r"/>
            <a:endParaRPr lang="cs-CZ" sz="12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B3C2B149-0A25-9A2C-3227-334B8AED140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5275" y="546718"/>
            <a:ext cx="1960476" cy="196047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Podnadpis 2">
            <a:extLst>
              <a:ext uri="{FF2B5EF4-FFF2-40B4-BE49-F238E27FC236}">
                <a16:creationId xmlns:a16="http://schemas.microsoft.com/office/drawing/2014/main" id="{0B4CAFFC-1A80-5596-ACEB-B5D9B8FD224D}"/>
              </a:ext>
            </a:extLst>
          </p:cNvPr>
          <p:cNvSpPr txBox="1">
            <a:spLocks/>
          </p:cNvSpPr>
          <p:nvPr/>
        </p:nvSpPr>
        <p:spPr>
          <a:xfrm>
            <a:off x="1062726" y="5539666"/>
            <a:ext cx="4254997" cy="7885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2200" b="1" dirty="0"/>
              <a:t>Školní rok: </a:t>
            </a:r>
            <a:r>
              <a:rPr lang="cs-CZ" sz="2200" dirty="0"/>
              <a:t>2025/2026</a:t>
            </a:r>
          </a:p>
          <a:p>
            <a:pPr algn="l"/>
            <a:r>
              <a:rPr lang="cs-CZ" sz="2200" b="1" dirty="0"/>
              <a:t>Obor: </a:t>
            </a:r>
            <a:r>
              <a:rPr lang="cs-CZ" sz="2200" dirty="0"/>
              <a:t>Informační technologie</a:t>
            </a:r>
          </a:p>
          <a:p>
            <a:pPr algn="l"/>
            <a:endParaRPr lang="cs-CZ" sz="2200" dirty="0"/>
          </a:p>
          <a:p>
            <a:pPr algn="r"/>
            <a:endParaRPr lang="cs-CZ" sz="1200" dirty="0"/>
          </a:p>
        </p:txBody>
      </p:sp>
    </p:spTree>
    <p:extLst>
      <p:ext uri="{BB962C8B-B14F-4D97-AF65-F5344CB8AC3E}">
        <p14:creationId xmlns:p14="http://schemas.microsoft.com/office/powerpoint/2010/main" val="17477542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421CA87-2460-4FFF-B373-0A5DA86B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Databáze </a:t>
            </a:r>
            <a:r>
              <a:rPr lang="cs-CZ" b="1" dirty="0"/>
              <a:t>SQLite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D03714C-FE22-48F4-9A1A-EA45BA85F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SQLite je </a:t>
            </a:r>
            <a:r>
              <a:rPr lang="cs-CZ" b="1" dirty="0"/>
              <a:t>relační databáze</a:t>
            </a:r>
            <a:r>
              <a:rPr lang="cs-CZ" dirty="0"/>
              <a:t>, která je </a:t>
            </a:r>
            <a:r>
              <a:rPr lang="cs-CZ" b="1" dirty="0"/>
              <a:t>uložená v jednom souboru:</a:t>
            </a:r>
          </a:p>
          <a:p>
            <a:pPr lvl="1"/>
            <a:r>
              <a:rPr lang="cs-CZ" dirty="0">
                <a:solidFill>
                  <a:srgbClr val="FF0000"/>
                </a:solidFill>
              </a:rPr>
              <a:t>Nevyžaduje</a:t>
            </a:r>
            <a:r>
              <a:rPr lang="cs-CZ" dirty="0"/>
              <a:t> samostatný </a:t>
            </a:r>
            <a:r>
              <a:rPr lang="cs-CZ" dirty="0">
                <a:solidFill>
                  <a:srgbClr val="FF0000"/>
                </a:solidFill>
              </a:rPr>
              <a:t>databázový server</a:t>
            </a:r>
          </a:p>
          <a:p>
            <a:pPr lvl="1"/>
            <a:r>
              <a:rPr lang="cs-CZ" dirty="0"/>
              <a:t>Vhodná pro tento typ projektu</a:t>
            </a:r>
          </a:p>
          <a:p>
            <a:pPr lvl="1"/>
            <a:r>
              <a:rPr lang="cs-CZ" dirty="0">
                <a:solidFill>
                  <a:srgbClr val="FF0000"/>
                </a:solidFill>
              </a:rPr>
              <a:t>Podporuje SQL dotazy</a:t>
            </a:r>
          </a:p>
          <a:p>
            <a:pPr lvl="1"/>
            <a:endParaRPr lang="cs-CZ" dirty="0"/>
          </a:p>
          <a:p>
            <a:pPr marL="0" indent="0">
              <a:buNone/>
            </a:pPr>
            <a:r>
              <a:rPr lang="cs-CZ" b="1" dirty="0"/>
              <a:t>Role v projektu</a:t>
            </a:r>
          </a:p>
          <a:p>
            <a:pPr marL="457200" lvl="1" indent="0">
              <a:buNone/>
            </a:pPr>
            <a:r>
              <a:rPr lang="cs-CZ" dirty="0"/>
              <a:t>Ukládá </a:t>
            </a:r>
            <a:r>
              <a:rPr lang="cs-CZ" dirty="0">
                <a:solidFill>
                  <a:srgbClr val="FF0000"/>
                </a:solidFill>
              </a:rPr>
              <a:t>produkty, ceny, účtenky a historii produktů</a:t>
            </a:r>
            <a:r>
              <a:rPr lang="cs-CZ" dirty="0"/>
              <a:t>, aby bylo možné dlouhodobě </a:t>
            </a:r>
            <a:r>
              <a:rPr lang="cs-CZ" b="1" dirty="0"/>
              <a:t>ukládat</a:t>
            </a:r>
            <a:r>
              <a:rPr lang="cs-CZ" dirty="0"/>
              <a:t> a </a:t>
            </a:r>
            <a:r>
              <a:rPr lang="cs-CZ" b="1" dirty="0"/>
              <a:t>znovu</a:t>
            </a:r>
            <a:r>
              <a:rPr lang="cs-CZ" dirty="0"/>
              <a:t> </a:t>
            </a:r>
            <a:r>
              <a:rPr lang="cs-CZ" b="1" dirty="0"/>
              <a:t>načítat</a:t>
            </a:r>
          </a:p>
        </p:txBody>
      </p:sp>
      <p:pic>
        <p:nvPicPr>
          <p:cNvPr id="2050" name="Picture 2" descr="What is SQLite — Understanding the Lightweight, Serverless Database | by  Sibabalwe Sinyaniso | Medium">
            <a:extLst>
              <a:ext uri="{FF2B5EF4-FFF2-40B4-BE49-F238E27FC236}">
                <a16:creationId xmlns:a16="http://schemas.microsoft.com/office/drawing/2014/main" id="{21350834-2BB2-4417-B719-3F6A4CA7E8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1135" y="2286794"/>
            <a:ext cx="405765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0642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4F606-92EB-9D33-BB8D-EF903BD3C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Calibri Light"/>
                <a:cs typeface="Calibri Light"/>
              </a:rPr>
              <a:t>Knihona</a:t>
            </a:r>
            <a:r>
              <a:rPr lang="en-US" dirty="0">
                <a:ea typeface="Calibri Light"/>
                <a:cs typeface="Calibri Light"/>
              </a:rPr>
              <a:t> </a:t>
            </a:r>
            <a:r>
              <a:rPr lang="en-US" b="1" dirty="0" err="1">
                <a:ea typeface="Calibri Light"/>
                <a:cs typeface="Calibri Light"/>
              </a:rPr>
              <a:t>reportLab</a:t>
            </a:r>
            <a:endParaRPr lang="en-US">
              <a:ea typeface="Calibri Light" panose="020F0302020204030204"/>
              <a:cs typeface="Calibri Light" panose="020F03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E822C-5849-7574-F29D-1D4E220FB0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>
                <a:ea typeface="Calibri"/>
                <a:cs typeface="Calibri"/>
              </a:rPr>
              <a:t>Slouží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ke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FF0000"/>
                </a:solidFill>
                <a:ea typeface="Calibri"/>
                <a:cs typeface="Calibri"/>
              </a:rPr>
              <a:t>generování</a:t>
            </a:r>
            <a:r>
              <a:rPr lang="en-US" b="1" dirty="0">
                <a:solidFill>
                  <a:srgbClr val="FF0000"/>
                </a:solidFill>
                <a:ea typeface="Calibri"/>
                <a:cs typeface="Calibri"/>
              </a:rPr>
              <a:t> .pdf </a:t>
            </a:r>
            <a:r>
              <a:rPr lang="en-US" b="1" dirty="0" err="1">
                <a:solidFill>
                  <a:srgbClr val="FF0000"/>
                </a:solidFill>
                <a:ea typeface="Calibri"/>
                <a:cs typeface="Calibri"/>
              </a:rPr>
              <a:t>souborů</a:t>
            </a:r>
            <a:endParaRPr lang="en-US" b="1" dirty="0">
              <a:solidFill>
                <a:srgbClr val="FF0000"/>
              </a:solidFill>
              <a:ea typeface="Calibri"/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ea typeface="Calibri"/>
                <a:cs typeface="Calibri"/>
              </a:rPr>
              <a:t>V </a:t>
            </a:r>
            <a:r>
              <a:rPr lang="en-US" dirty="0" err="1">
                <a:ea typeface="Calibri"/>
                <a:cs typeface="Calibri"/>
              </a:rPr>
              <a:t>mém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případě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použito</a:t>
            </a:r>
            <a:r>
              <a:rPr lang="en-US" dirty="0">
                <a:ea typeface="Calibri"/>
                <a:cs typeface="Calibri"/>
              </a:rPr>
              <a:t> pro</a:t>
            </a:r>
            <a:r>
              <a:rPr lang="en-US" dirty="0">
                <a:solidFill>
                  <a:srgbClr val="FF0000"/>
                </a:solidFill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FF0000"/>
                </a:solidFill>
                <a:ea typeface="Calibri"/>
                <a:cs typeface="Calibri"/>
              </a:rPr>
              <a:t>tvorbu</a:t>
            </a:r>
            <a:r>
              <a:rPr lang="en-US" dirty="0">
                <a:solidFill>
                  <a:srgbClr val="FF0000"/>
                </a:solidFill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FF0000"/>
                </a:solidFill>
                <a:ea typeface="Calibri"/>
                <a:cs typeface="Calibri"/>
              </a:rPr>
              <a:t>účtenek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pokladního</a:t>
            </a:r>
            <a:r>
              <a:rPr lang="en-US" dirty="0">
                <a:ea typeface="Calibri"/>
                <a:cs typeface="Calibri"/>
              </a:rPr>
              <a:t> systému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en-US" dirty="0">
              <a:ea typeface="Calibri"/>
              <a:cs typeface="Calibri"/>
            </a:endParaRPr>
          </a:p>
          <a:p>
            <a:r>
              <a:rPr lang="en-US" dirty="0" err="1">
                <a:ea typeface="Calibri"/>
                <a:cs typeface="Calibri"/>
              </a:rPr>
              <a:t>Jedná</a:t>
            </a:r>
            <a:r>
              <a:rPr lang="en-US" dirty="0">
                <a:ea typeface="Calibri"/>
                <a:cs typeface="Calibri"/>
              </a:rPr>
              <a:t> se o </a:t>
            </a:r>
            <a:r>
              <a:rPr lang="en-US" dirty="0" err="1">
                <a:ea typeface="Calibri"/>
                <a:cs typeface="Calibri"/>
              </a:rPr>
              <a:t>externí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knihovnu</a:t>
            </a:r>
            <a:endParaRPr lang="en-US" dirty="0">
              <a:ea typeface="Calibri"/>
              <a:cs typeface="Calibri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 err="1">
                <a:solidFill>
                  <a:srgbClr val="FF0000"/>
                </a:solidFill>
                <a:ea typeface="Calibri"/>
                <a:cs typeface="Calibri"/>
              </a:rPr>
              <a:t>Nutné</a:t>
            </a:r>
            <a:r>
              <a:rPr lang="en-US" dirty="0">
                <a:solidFill>
                  <a:srgbClr val="FF0000"/>
                </a:solidFill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FF0000"/>
                </a:solidFill>
                <a:ea typeface="Calibri"/>
                <a:cs typeface="Calibri"/>
              </a:rPr>
              <a:t>nainstalovat</a:t>
            </a:r>
            <a:r>
              <a:rPr lang="en-US" dirty="0">
                <a:solidFill>
                  <a:srgbClr val="FF0000"/>
                </a:solidFill>
                <a:ea typeface="Calibri"/>
                <a:cs typeface="Calibri"/>
              </a:rPr>
              <a:t> do </a:t>
            </a:r>
            <a:r>
              <a:rPr lang="en-US" dirty="0" err="1">
                <a:solidFill>
                  <a:srgbClr val="FF0000"/>
                </a:solidFill>
                <a:ea typeface="Calibri"/>
                <a:cs typeface="Calibri"/>
              </a:rPr>
              <a:t>Pythonu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pomocí</a:t>
            </a:r>
            <a:r>
              <a:rPr lang="en-US" dirty="0">
                <a:ea typeface="Calibri"/>
                <a:cs typeface="Calibri"/>
              </a:rPr>
              <a:t> </a:t>
            </a:r>
            <a:r>
              <a:rPr lang="en-US" dirty="0" err="1">
                <a:ea typeface="Calibri"/>
                <a:cs typeface="Calibri"/>
              </a:rPr>
              <a:t>terminálu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ve</a:t>
            </a:r>
            <a:r>
              <a:rPr lang="en-US" dirty="0">
                <a:ea typeface="Calibri"/>
                <a:cs typeface="Calibri"/>
              </a:rPr>
              <a:t> VS Code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en-US" dirty="0">
              <a:ea typeface="Calibri"/>
              <a:cs typeface="Calibri"/>
            </a:endParaRPr>
          </a:p>
        </p:txBody>
      </p:sp>
      <p:pic>
        <p:nvPicPr>
          <p:cNvPr id="5" name="Picture 4" descr="ReportLab">
            <a:extLst>
              <a:ext uri="{FF2B5EF4-FFF2-40B4-BE49-F238E27FC236}">
                <a16:creationId xmlns:a16="http://schemas.microsoft.com/office/drawing/2014/main" id="{79DECB5E-31BD-B226-607B-01CFE4D434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19838" y="557213"/>
            <a:ext cx="4867275" cy="9429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6" descr="Pip Install Specific Version - How to Install a Specific Python Package  Version with Pip | Towards Data Science">
            <a:extLst>
              <a:ext uri="{FF2B5EF4-FFF2-40B4-BE49-F238E27FC236}">
                <a16:creationId xmlns:a16="http://schemas.microsoft.com/office/drawing/2014/main" id="{309176C0-358F-CAD9-9D80-4B3BF1FF0F5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43734" b="37117"/>
          <a:stretch>
            <a:fillRect/>
          </a:stretch>
        </p:blipFill>
        <p:spPr>
          <a:xfrm>
            <a:off x="4510088" y="4005263"/>
            <a:ext cx="3623907" cy="24860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045525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63CBE8-42C5-40C9-9BE6-0B725938A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Objektově orientované programování (OOP)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21B1C04-2196-40A4-8BCE-BD49F338BE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OOP</a:t>
            </a:r>
            <a:r>
              <a:rPr lang="cs-CZ" dirty="0"/>
              <a:t> je programovací způsob založený na práci s </a:t>
            </a:r>
            <a:r>
              <a:rPr lang="cs-CZ" b="1" dirty="0"/>
              <a:t>objekty a třídami</a:t>
            </a:r>
            <a:r>
              <a:rPr lang="cs-CZ" dirty="0"/>
              <a:t>.</a:t>
            </a:r>
          </a:p>
          <a:p>
            <a:pPr lvl="1"/>
            <a:r>
              <a:rPr lang="cs-CZ" dirty="0"/>
              <a:t>Zlepšuje </a:t>
            </a:r>
            <a:r>
              <a:rPr lang="cs-CZ" dirty="0">
                <a:solidFill>
                  <a:srgbClr val="FF0000"/>
                </a:solidFill>
              </a:rPr>
              <a:t>přehlednost </a:t>
            </a:r>
            <a:r>
              <a:rPr lang="cs-CZ" dirty="0"/>
              <a:t>a</a:t>
            </a:r>
            <a:r>
              <a:rPr lang="cs-CZ" dirty="0">
                <a:solidFill>
                  <a:srgbClr val="FF0000"/>
                </a:solidFill>
              </a:rPr>
              <a:t> strukturu kódu</a:t>
            </a:r>
          </a:p>
          <a:p>
            <a:pPr lvl="1"/>
            <a:r>
              <a:rPr lang="cs-CZ" dirty="0"/>
              <a:t>Umožňuje </a:t>
            </a:r>
            <a:r>
              <a:rPr lang="cs-CZ" dirty="0">
                <a:solidFill>
                  <a:srgbClr val="FF0000"/>
                </a:solidFill>
              </a:rPr>
              <a:t>znovu-použitelnost </a:t>
            </a:r>
            <a:r>
              <a:rPr lang="cs-CZ" dirty="0"/>
              <a:t>kódu</a:t>
            </a:r>
          </a:p>
          <a:p>
            <a:pPr lvl="1"/>
            <a:r>
              <a:rPr lang="cs-CZ" dirty="0"/>
              <a:t>Usnadňuje </a:t>
            </a:r>
            <a:r>
              <a:rPr lang="cs-CZ" dirty="0">
                <a:solidFill>
                  <a:srgbClr val="FF0000"/>
                </a:solidFill>
              </a:rPr>
              <a:t>údržbu</a:t>
            </a:r>
            <a:r>
              <a:rPr lang="cs-CZ" dirty="0"/>
              <a:t> a </a:t>
            </a:r>
            <a:r>
              <a:rPr lang="cs-CZ" dirty="0">
                <a:solidFill>
                  <a:srgbClr val="FF0000"/>
                </a:solidFill>
              </a:rPr>
              <a:t>rozšiřování</a:t>
            </a:r>
            <a:r>
              <a:rPr lang="cs-CZ" dirty="0"/>
              <a:t> aplikace</a:t>
            </a:r>
          </a:p>
          <a:p>
            <a:pPr lvl="1"/>
            <a:endParaRPr lang="cs-CZ" dirty="0"/>
          </a:p>
          <a:p>
            <a:pPr marL="457200" lvl="1" indent="0">
              <a:buNone/>
            </a:pPr>
            <a:endParaRPr lang="cs-CZ" dirty="0"/>
          </a:p>
          <a:p>
            <a:pPr marL="457200" lvl="1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Role v projektu:</a:t>
            </a:r>
          </a:p>
          <a:p>
            <a:pPr marL="457200" lvl="1" indent="0">
              <a:buNone/>
            </a:pPr>
            <a:r>
              <a:rPr lang="cs-CZ" dirty="0"/>
              <a:t>Aplikace je </a:t>
            </a:r>
            <a:r>
              <a:rPr lang="cs-CZ" dirty="0">
                <a:solidFill>
                  <a:srgbClr val="FF0000"/>
                </a:solidFill>
              </a:rPr>
              <a:t>rozdělena do tříd</a:t>
            </a:r>
            <a:r>
              <a:rPr lang="cs-CZ" dirty="0"/>
              <a:t> (např. produkt, košík, databáze, účtenka), což dělá pokladní systém </a:t>
            </a:r>
            <a:r>
              <a:rPr lang="cs-CZ" dirty="0">
                <a:solidFill>
                  <a:srgbClr val="FF0000"/>
                </a:solidFill>
              </a:rPr>
              <a:t>přehlednější, logicky strukturovaný a snadno rozšiřitelný</a:t>
            </a:r>
            <a:r>
              <a:rPr lang="cs-CZ" dirty="0"/>
              <a:t>.</a:t>
            </a:r>
          </a:p>
          <a:p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AC96193-3510-44CD-8459-735B104AE8BC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CCCCCC"/>
              </a:clrFrom>
              <a:clrTo>
                <a:srgbClr val="CCCCCC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75445" y="2353122"/>
            <a:ext cx="3381965" cy="2688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7627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7EC77BFF-4C4C-4786-8229-4D4B75CC76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94895"/>
            <a:ext cx="9144000" cy="2387600"/>
          </a:xfrm>
        </p:spPr>
        <p:txBody>
          <a:bodyPr/>
          <a:lstStyle/>
          <a:p>
            <a:r>
              <a:rPr lang="cs-CZ" dirty="0"/>
              <a:t>Funkcionalita</a:t>
            </a:r>
          </a:p>
        </p:txBody>
      </p:sp>
      <p:cxnSp>
        <p:nvCxnSpPr>
          <p:cNvPr id="7" name="Přímá spojnice 6">
            <a:extLst>
              <a:ext uri="{FF2B5EF4-FFF2-40B4-BE49-F238E27FC236}">
                <a16:creationId xmlns:a16="http://schemas.microsoft.com/office/drawing/2014/main" id="{5B18A612-0496-4323-A4E8-1580E3138AF0}"/>
              </a:ext>
            </a:extLst>
          </p:cNvPr>
          <p:cNvCxnSpPr/>
          <p:nvPr/>
        </p:nvCxnSpPr>
        <p:spPr>
          <a:xfrm>
            <a:off x="3911600" y="4169305"/>
            <a:ext cx="4512733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00892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>
            <a:extLst>
              <a:ext uri="{FF2B5EF4-FFF2-40B4-BE49-F238E27FC236}">
                <a16:creationId xmlns:a16="http://schemas.microsoft.com/office/drawing/2014/main" id="{31992E1F-E5FD-4868-8267-20C23D02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Funkcionalita aplikace</a:t>
            </a:r>
          </a:p>
        </p:txBody>
      </p:sp>
      <p:sp>
        <p:nvSpPr>
          <p:cNvPr id="11" name="Zástupný obsah 10">
            <a:extLst>
              <a:ext uri="{FF2B5EF4-FFF2-40B4-BE49-F238E27FC236}">
                <a16:creationId xmlns:a16="http://schemas.microsoft.com/office/drawing/2014/main" id="{4F04C9A8-59DE-4AC4-B321-41ADBA08E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Načítání produktu z databáze</a:t>
            </a:r>
          </a:p>
          <a:p>
            <a:pPr lvl="1">
              <a:lnSpc>
                <a:spcPct val="100000"/>
              </a:lnSpc>
            </a:pPr>
            <a:r>
              <a:rPr lang="cs-CZ" dirty="0"/>
              <a:t>Např.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/>
              <a:t>mléko, chleba, jogurt, apod.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b="1" dirty="0"/>
              <a:t>Přidávání produktů do košíku</a:t>
            </a:r>
          </a:p>
          <a:p>
            <a:pPr lvl="1">
              <a:lnSpc>
                <a:spcPct val="100000"/>
              </a:lnSpc>
            </a:pPr>
            <a:r>
              <a:rPr lang="cs-CZ" dirty="0"/>
              <a:t>Možnost přidání a započítání </a:t>
            </a:r>
            <a:r>
              <a:rPr lang="cs-CZ" dirty="0">
                <a:solidFill>
                  <a:srgbClr val="FF0000"/>
                </a:solidFill>
              </a:rPr>
              <a:t>do finální ceny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b="1" dirty="0"/>
              <a:t>Ukládání nákupu do databáze</a:t>
            </a:r>
          </a:p>
          <a:p>
            <a:pPr lvl="1"/>
            <a:r>
              <a:rPr lang="cs-CZ" dirty="0"/>
              <a:t>Možnost vytištění </a:t>
            </a:r>
            <a:r>
              <a:rPr lang="cs-CZ" dirty="0">
                <a:solidFill>
                  <a:srgbClr val="FF0000"/>
                </a:solidFill>
              </a:rPr>
              <a:t>.pdf souboru </a:t>
            </a:r>
            <a:r>
              <a:rPr lang="cs-CZ" dirty="0"/>
              <a:t>sloužící jako </a:t>
            </a:r>
            <a:r>
              <a:rPr lang="cs-CZ" dirty="0">
                <a:solidFill>
                  <a:srgbClr val="FF0000"/>
                </a:solidFill>
              </a:rPr>
              <a:t>účtenka</a:t>
            </a:r>
          </a:p>
          <a:p>
            <a:pPr marL="0" indent="0">
              <a:buNone/>
            </a:pPr>
            <a:r>
              <a:rPr lang="cs-CZ" b="1" dirty="0"/>
              <a:t>Výpočet celkové ceny a GUI</a:t>
            </a:r>
          </a:p>
          <a:p>
            <a:pPr lvl="1"/>
            <a:r>
              <a:rPr lang="cs-CZ" dirty="0"/>
              <a:t>Zkrášlení aplikace a základní funkce</a:t>
            </a:r>
          </a:p>
          <a:p>
            <a:pPr marL="457200" lvl="1" indent="0">
              <a:buNone/>
            </a:pPr>
            <a:endParaRPr lang="cs-CZ" b="1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07D4D73-5A1B-DE96-C8AB-A8C18486851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2440" y="307969"/>
            <a:ext cx="1382719" cy="1382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4FA3ECAD-6345-421D-9EF9-7A418C18A9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0266" y="2076581"/>
            <a:ext cx="3849426" cy="38494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340912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>
            <a:extLst>
              <a:ext uri="{FF2B5EF4-FFF2-40B4-BE49-F238E27FC236}">
                <a16:creationId xmlns:a16="http://schemas.microsoft.com/office/drawing/2014/main" id="{31992E1F-E5FD-4868-8267-20C23D02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Ukázka aplikace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07D4D73-5A1B-DE96-C8AB-A8C18486851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2440" y="307969"/>
            <a:ext cx="1382719" cy="1382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4100" name="Picture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DD88E78E-65E9-4EFB-9F95-DD483044A31B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612" y="2653506"/>
            <a:ext cx="3914775" cy="2695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A screen shot of a computer program&#10;&#10;AI-generated content may be incorrect.">
            <a:extLst>
              <a:ext uri="{FF2B5EF4-FFF2-40B4-BE49-F238E27FC236}">
                <a16:creationId xmlns:a16="http://schemas.microsoft.com/office/drawing/2014/main" id="{74018A43-4847-4166-B20B-395CF25F2503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551935"/>
            <a:ext cx="4749800" cy="2898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138DE334-1326-4450-BFE1-6F85DB843770}"/>
              </a:ext>
            </a:extLst>
          </p:cNvPr>
          <p:cNvSpPr txBox="1"/>
          <p:nvPr/>
        </p:nvSpPr>
        <p:spPr>
          <a:xfrm>
            <a:off x="1320800" y="1519238"/>
            <a:ext cx="4216400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cs-CZ" b="1" dirty="0"/>
              <a:t>Ukázka pokladního systému</a:t>
            </a:r>
          </a:p>
          <a:p>
            <a:pPr algn="ctr"/>
            <a:r>
              <a:rPr lang="cs-CZ" sz="1600"/>
              <a:t>(Stará verze)</a:t>
            </a:r>
            <a:endParaRPr lang="cs-CZ" sz="1600">
              <a:ea typeface="Calibri"/>
              <a:cs typeface="Calibri"/>
            </a:endParaRPr>
          </a:p>
          <a:p>
            <a:pPr algn="ctr"/>
            <a:r>
              <a:rPr lang="cs-CZ" dirty="0">
                <a:solidFill>
                  <a:srgbClr val="FF0000"/>
                </a:solidFill>
              </a:rPr>
              <a:t>V košíku jsou vloženy produkty s výslednou cenou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C97D964B-A92F-4045-9F98-6FD6F5B84CC4}"/>
              </a:ext>
            </a:extLst>
          </p:cNvPr>
          <p:cNvSpPr txBox="1"/>
          <p:nvPr/>
        </p:nvSpPr>
        <p:spPr>
          <a:xfrm>
            <a:off x="6350000" y="1506022"/>
            <a:ext cx="500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b="1" dirty="0"/>
              <a:t>Ukázka kódu ze souboru cart.py</a:t>
            </a:r>
          </a:p>
          <a:p>
            <a:pPr algn="ctr"/>
            <a:r>
              <a:rPr lang="cs-CZ" dirty="0">
                <a:solidFill>
                  <a:srgbClr val="FF0000"/>
                </a:solidFill>
              </a:rPr>
              <a:t>Ukládání produktů, celková cena, vyprázdnění košíku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0B363A23-0AEA-4050-AE3F-9530659AC89B}"/>
              </a:ext>
            </a:extLst>
          </p:cNvPr>
          <p:cNvSpPr/>
          <p:nvPr/>
        </p:nvSpPr>
        <p:spPr>
          <a:xfrm>
            <a:off x="6588125" y="2870200"/>
            <a:ext cx="2895600" cy="127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47453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9862D-B189-B022-0FAF-2C96CE3B3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a typeface="Calibri Light"/>
                <a:cs typeface="Calibri Light"/>
              </a:rPr>
              <a:t>Finální aplikace</a:t>
            </a:r>
            <a:endParaRPr lang="en-US" b="1">
              <a:ea typeface="Calibri Light"/>
              <a:cs typeface="Calibri Light"/>
            </a:endParaRP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E9B14017-60E8-4FDE-CE13-2ECB1464B4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07177" y="1825625"/>
            <a:ext cx="7377645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2881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08DB5-234E-419C-E362-687EA19B2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ea typeface="Calibri Light"/>
                <a:cs typeface="Calibri Light"/>
              </a:rPr>
              <a:t>Finální</a:t>
            </a:r>
            <a:r>
              <a:rPr lang="en-US" b="1" dirty="0">
                <a:ea typeface="Calibri Light"/>
                <a:cs typeface="Calibri Light"/>
              </a:rPr>
              <a:t> </a:t>
            </a:r>
            <a:r>
              <a:rPr lang="en-US" b="1" dirty="0" err="1">
                <a:ea typeface="Calibri Light"/>
                <a:cs typeface="Calibri Light"/>
              </a:rPr>
              <a:t>aplikace</a:t>
            </a:r>
            <a:endParaRPr lang="en-US" b="1">
              <a:ea typeface="Calibri Light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5D897-C5CE-DB5E-1AB5-9EF6CB12EA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Wingdings" panose="020B0604020202020204" pitchFamily="34" charset="0"/>
              <a:buChar char="ü"/>
            </a:pPr>
            <a:r>
              <a:rPr lang="en-US" sz="2400" dirty="0">
                <a:ea typeface="Calibri"/>
                <a:cs typeface="Calibri"/>
              </a:rPr>
              <a:t> </a:t>
            </a:r>
            <a:r>
              <a:rPr lang="en-US" sz="2400" dirty="0" err="1">
                <a:ea typeface="Calibri"/>
                <a:cs typeface="Calibri"/>
              </a:rPr>
              <a:t>Umí</a:t>
            </a:r>
            <a:r>
              <a:rPr lang="en-US" sz="2400" dirty="0">
                <a:ea typeface="Calibri"/>
                <a:cs typeface="Calibri"/>
              </a:rPr>
              <a:t> </a:t>
            </a:r>
            <a:r>
              <a:rPr lang="en-US" sz="2400" b="1" dirty="0" err="1">
                <a:ea typeface="Calibri"/>
                <a:cs typeface="Calibri"/>
              </a:rPr>
              <a:t>přidávat</a:t>
            </a:r>
            <a:r>
              <a:rPr lang="en-US" sz="2400" b="1" dirty="0">
                <a:ea typeface="Calibri"/>
                <a:cs typeface="Calibri"/>
              </a:rPr>
              <a:t> </a:t>
            </a:r>
            <a:r>
              <a:rPr lang="en-US" sz="2400" dirty="0">
                <a:ea typeface="Calibri"/>
                <a:cs typeface="Calibri"/>
              </a:rPr>
              <a:t>a </a:t>
            </a:r>
            <a:r>
              <a:rPr lang="en-US" sz="2400" b="1" dirty="0" err="1">
                <a:ea typeface="Calibri"/>
                <a:cs typeface="Calibri"/>
              </a:rPr>
              <a:t>odebírat</a:t>
            </a:r>
            <a:r>
              <a:rPr lang="en-US" sz="2400" b="1" dirty="0">
                <a:ea typeface="Calibri"/>
                <a:cs typeface="Calibri"/>
              </a:rPr>
              <a:t> </a:t>
            </a:r>
            <a:r>
              <a:rPr lang="en-US" sz="2400" dirty="0" err="1">
                <a:ea typeface="Calibri"/>
                <a:cs typeface="Calibri"/>
              </a:rPr>
              <a:t>produkty</a:t>
            </a:r>
            <a:r>
              <a:rPr lang="en-US" sz="2400" dirty="0">
                <a:ea typeface="Calibri"/>
                <a:cs typeface="Calibri"/>
              </a:rPr>
              <a:t> do </a:t>
            </a:r>
            <a:r>
              <a:rPr lang="en-US" sz="2400" dirty="0" err="1">
                <a:ea typeface="Calibri"/>
                <a:cs typeface="Calibri"/>
              </a:rPr>
              <a:t>košíku</a:t>
            </a:r>
            <a:endParaRPr lang="en-US" sz="2400" dirty="0">
              <a:ea typeface="Calibri"/>
              <a:cs typeface="Calibri"/>
            </a:endParaRPr>
          </a:p>
          <a:p>
            <a:pPr>
              <a:buFont typeface="Wingdings" panose="020B0604020202020204" pitchFamily="34" charset="0"/>
              <a:buChar char="ü"/>
            </a:pPr>
            <a:r>
              <a:rPr lang="en-US" sz="2400" dirty="0">
                <a:ea typeface="Calibri"/>
                <a:cs typeface="Calibri"/>
              </a:rPr>
              <a:t> </a:t>
            </a:r>
            <a:r>
              <a:rPr lang="en-US" sz="2400" dirty="0" err="1">
                <a:ea typeface="Calibri"/>
                <a:cs typeface="Calibri"/>
              </a:rPr>
              <a:t>Zvládne</a:t>
            </a:r>
            <a:r>
              <a:rPr lang="en-US" sz="2400" dirty="0">
                <a:ea typeface="Calibri"/>
                <a:cs typeface="Calibri"/>
              </a:rPr>
              <a:t> </a:t>
            </a:r>
            <a:r>
              <a:rPr lang="en-US" sz="2400" dirty="0" err="1">
                <a:ea typeface="Calibri"/>
                <a:cs typeface="Calibri"/>
              </a:rPr>
              <a:t>odebírat</a:t>
            </a:r>
            <a:r>
              <a:rPr lang="en-US" sz="2400" dirty="0">
                <a:ea typeface="Calibri"/>
                <a:cs typeface="Calibri"/>
              </a:rPr>
              <a:t> </a:t>
            </a:r>
            <a:r>
              <a:rPr lang="en-US" sz="2400" b="1" dirty="0">
                <a:ea typeface="Calibri"/>
                <a:cs typeface="Calibri"/>
              </a:rPr>
              <a:t>po </a:t>
            </a:r>
            <a:r>
              <a:rPr lang="en-US" sz="2400" b="1" dirty="0" err="1">
                <a:ea typeface="Calibri"/>
                <a:cs typeface="Calibri"/>
              </a:rPr>
              <a:t>skupinách</a:t>
            </a:r>
            <a:r>
              <a:rPr lang="en-US" sz="2400" dirty="0">
                <a:ea typeface="Calibri"/>
                <a:cs typeface="Calibri"/>
              </a:rPr>
              <a:t> </a:t>
            </a:r>
            <a:r>
              <a:rPr lang="en-US" sz="2400" dirty="0" err="1">
                <a:ea typeface="Calibri"/>
                <a:cs typeface="Calibri"/>
              </a:rPr>
              <a:t>nebo</a:t>
            </a:r>
            <a:r>
              <a:rPr lang="en-US" sz="2400" dirty="0">
                <a:ea typeface="Calibri"/>
                <a:cs typeface="Calibri"/>
              </a:rPr>
              <a:t> </a:t>
            </a:r>
            <a:r>
              <a:rPr lang="en-US" sz="2400" b="1" dirty="0">
                <a:ea typeface="Calibri"/>
                <a:cs typeface="Calibri"/>
              </a:rPr>
              <a:t>po </a:t>
            </a:r>
            <a:r>
              <a:rPr lang="en-US" sz="2400" b="1" dirty="0" err="1">
                <a:ea typeface="Calibri"/>
                <a:cs typeface="Calibri"/>
              </a:rPr>
              <a:t>jednom</a:t>
            </a:r>
            <a:r>
              <a:rPr lang="en-US" sz="2400" b="1" dirty="0">
                <a:ea typeface="Calibri"/>
                <a:cs typeface="Calibri"/>
              </a:rPr>
              <a:t> </a:t>
            </a:r>
            <a:r>
              <a:rPr lang="en-US" sz="2400" b="1" dirty="0" err="1">
                <a:ea typeface="Calibri"/>
                <a:cs typeface="Calibri"/>
              </a:rPr>
              <a:t>kusu</a:t>
            </a:r>
          </a:p>
          <a:p>
            <a:pPr>
              <a:buFont typeface="Wingdings" panose="020B0604020202020204" pitchFamily="34" charset="0"/>
              <a:buChar char="ü"/>
            </a:pPr>
            <a:r>
              <a:rPr lang="en-US" sz="2400" b="1" dirty="0">
                <a:ea typeface="Calibri"/>
                <a:cs typeface="Calibri"/>
              </a:rPr>
              <a:t> </a:t>
            </a:r>
            <a:r>
              <a:rPr lang="en-US" sz="2400" dirty="0" err="1">
                <a:ea typeface="Calibri"/>
                <a:cs typeface="Calibri"/>
              </a:rPr>
              <a:t>Zobrazí</a:t>
            </a:r>
            <a:r>
              <a:rPr lang="en-US" sz="2400" dirty="0">
                <a:ea typeface="Calibri"/>
                <a:cs typeface="Calibri"/>
              </a:rPr>
              <a:t> </a:t>
            </a:r>
            <a:r>
              <a:rPr lang="en-US" sz="2400" dirty="0" err="1">
                <a:ea typeface="Calibri"/>
                <a:cs typeface="Calibri"/>
              </a:rPr>
              <a:t>finální</a:t>
            </a:r>
            <a:r>
              <a:rPr lang="en-US" sz="2400" dirty="0">
                <a:ea typeface="Calibri"/>
                <a:cs typeface="Calibri"/>
              </a:rPr>
              <a:t> </a:t>
            </a:r>
            <a:r>
              <a:rPr lang="en-US" sz="2400" dirty="0" err="1">
                <a:ea typeface="Calibri"/>
                <a:cs typeface="Calibri"/>
              </a:rPr>
              <a:t>cenu</a:t>
            </a:r>
            <a:r>
              <a:rPr lang="en-US" sz="2400" dirty="0">
                <a:ea typeface="Calibri"/>
                <a:cs typeface="Calibri"/>
              </a:rPr>
              <a:t> za </a:t>
            </a:r>
            <a:r>
              <a:rPr lang="en-US" sz="2400" dirty="0" err="1">
                <a:ea typeface="Calibri"/>
                <a:cs typeface="Calibri"/>
              </a:rPr>
              <a:t>produkty</a:t>
            </a:r>
          </a:p>
          <a:p>
            <a:pPr>
              <a:buFont typeface="Wingdings" panose="020B0604020202020204" pitchFamily="34" charset="0"/>
              <a:buChar char="ü"/>
            </a:pPr>
            <a:r>
              <a:rPr lang="en-US" sz="2400" dirty="0">
                <a:ea typeface="Calibri"/>
                <a:cs typeface="Calibri"/>
              </a:rPr>
              <a:t> </a:t>
            </a:r>
            <a:r>
              <a:rPr lang="en-US" sz="2400" dirty="0" err="1">
                <a:ea typeface="Calibri"/>
                <a:cs typeface="Calibri"/>
              </a:rPr>
              <a:t>Umí</a:t>
            </a:r>
            <a:r>
              <a:rPr lang="en-US" sz="2400" dirty="0">
                <a:ea typeface="Calibri"/>
                <a:cs typeface="Calibri"/>
              </a:rPr>
              <a:t> </a:t>
            </a:r>
            <a:r>
              <a:rPr lang="en-US" sz="2400" b="1" dirty="0" err="1">
                <a:ea typeface="Calibri"/>
                <a:cs typeface="Calibri"/>
              </a:rPr>
              <a:t>vytisknout</a:t>
            </a:r>
            <a:r>
              <a:rPr lang="en-US" sz="2400" b="1" dirty="0">
                <a:ea typeface="Calibri"/>
                <a:cs typeface="Calibri"/>
              </a:rPr>
              <a:t> </a:t>
            </a:r>
            <a:r>
              <a:rPr lang="en-US" sz="2400" b="1" dirty="0" err="1">
                <a:ea typeface="Calibri"/>
                <a:cs typeface="Calibri"/>
              </a:rPr>
              <a:t>účtenku</a:t>
            </a:r>
            <a:r>
              <a:rPr lang="en-US" sz="2400" b="1" dirty="0">
                <a:ea typeface="Calibri"/>
                <a:cs typeface="Calibri"/>
              </a:rPr>
              <a:t> </a:t>
            </a:r>
            <a:r>
              <a:rPr lang="en-US" sz="2400" dirty="0">
                <a:ea typeface="Calibri"/>
                <a:cs typeface="Calibri"/>
              </a:rPr>
              <a:t>do .</a:t>
            </a:r>
            <a:r>
              <a:rPr lang="en-US" sz="2400" b="1" dirty="0">
                <a:ea typeface="Calibri"/>
                <a:cs typeface="Calibri"/>
              </a:rPr>
              <a:t>pdf </a:t>
            </a:r>
            <a:r>
              <a:rPr lang="en-US" sz="2400" dirty="0" err="1">
                <a:ea typeface="Calibri"/>
                <a:cs typeface="Calibri"/>
              </a:rPr>
              <a:t>souboru</a:t>
            </a:r>
            <a:endParaRPr lang="en-US" sz="2400" dirty="0">
              <a:ea typeface="Calibri"/>
              <a:cs typeface="Calibri"/>
            </a:endParaRPr>
          </a:p>
          <a:p>
            <a:pPr>
              <a:buFont typeface="Wingdings" panose="020B0604020202020204" pitchFamily="34" charset="0"/>
              <a:buChar char="ü"/>
            </a:pPr>
            <a:r>
              <a:rPr lang="en-US" sz="2400" dirty="0">
                <a:ea typeface="Calibri"/>
                <a:cs typeface="Calibri"/>
              </a:rPr>
              <a:t> </a:t>
            </a:r>
            <a:r>
              <a:rPr lang="en-US" sz="2400" dirty="0" err="1">
                <a:ea typeface="Calibri"/>
                <a:cs typeface="Calibri"/>
              </a:rPr>
              <a:t>Uživatelský</a:t>
            </a:r>
            <a:r>
              <a:rPr lang="en-US" sz="2400" dirty="0">
                <a:ea typeface="Calibri"/>
                <a:cs typeface="Calibri"/>
              </a:rPr>
              <a:t> checkbox pro </a:t>
            </a:r>
            <a:r>
              <a:rPr lang="en-US" sz="2400" b="1" dirty="0" err="1">
                <a:ea typeface="Calibri"/>
                <a:cs typeface="Calibri"/>
              </a:rPr>
              <a:t>automatické</a:t>
            </a:r>
            <a:r>
              <a:rPr lang="en-US" sz="2400" b="1" dirty="0">
                <a:ea typeface="Calibri"/>
                <a:cs typeface="Calibri"/>
              </a:rPr>
              <a:t> </a:t>
            </a:r>
            <a:r>
              <a:rPr lang="en-US" sz="2400" b="1" dirty="0" err="1">
                <a:ea typeface="Calibri"/>
                <a:cs typeface="Calibri"/>
              </a:rPr>
              <a:t>otevírání</a:t>
            </a:r>
            <a:r>
              <a:rPr lang="en-US" sz="2400" b="1" dirty="0">
                <a:ea typeface="Calibri"/>
                <a:cs typeface="Calibri"/>
              </a:rPr>
              <a:t> </a:t>
            </a:r>
            <a:r>
              <a:rPr lang="en-US" sz="2400" dirty="0" err="1">
                <a:ea typeface="Calibri"/>
                <a:cs typeface="Calibri"/>
              </a:rPr>
              <a:t>účtenky</a:t>
            </a:r>
            <a:r>
              <a:rPr lang="en-US" sz="2400" dirty="0">
                <a:ea typeface="Calibri"/>
                <a:cs typeface="Calibri"/>
              </a:rPr>
              <a:t> po </a:t>
            </a:r>
            <a:r>
              <a:rPr lang="en-US" sz="2400" dirty="0" err="1">
                <a:ea typeface="Calibri"/>
                <a:cs typeface="Calibri"/>
              </a:rPr>
              <a:t>nákupu</a:t>
            </a:r>
            <a:endParaRPr lang="en-US" sz="2400" dirty="0">
              <a:ea typeface="Calibri"/>
              <a:cs typeface="Calibri"/>
            </a:endParaRPr>
          </a:p>
          <a:p>
            <a:pPr>
              <a:buFont typeface="Wingdings" panose="020B0604020202020204" pitchFamily="34" charset="0"/>
              <a:buChar char="ü"/>
            </a:pPr>
            <a:r>
              <a:rPr lang="en-US" sz="2400" dirty="0">
                <a:ea typeface="Calibri"/>
                <a:cs typeface="Calibri"/>
              </a:rPr>
              <a:t> </a:t>
            </a:r>
            <a:r>
              <a:rPr lang="en-US" sz="2400" b="1" dirty="0" err="1">
                <a:ea typeface="Calibri"/>
                <a:cs typeface="Calibri"/>
              </a:rPr>
              <a:t>Estetické</a:t>
            </a:r>
            <a:r>
              <a:rPr lang="en-US" sz="2400" b="1" dirty="0">
                <a:ea typeface="Calibri"/>
                <a:cs typeface="Calibri"/>
              </a:rPr>
              <a:t> </a:t>
            </a:r>
            <a:r>
              <a:rPr lang="en-US" sz="2400" b="1" dirty="0" err="1">
                <a:ea typeface="Calibri"/>
                <a:cs typeface="Calibri"/>
              </a:rPr>
              <a:t>prvky</a:t>
            </a:r>
            <a:r>
              <a:rPr lang="en-US" sz="2400" b="1" dirty="0">
                <a:ea typeface="Calibri"/>
                <a:cs typeface="Calibri"/>
              </a:rPr>
              <a:t> </a:t>
            </a:r>
            <a:r>
              <a:rPr lang="en-US" sz="2400" dirty="0">
                <a:ea typeface="Calibri"/>
                <a:cs typeface="Calibri"/>
              </a:rPr>
              <a:t>GUI </a:t>
            </a:r>
            <a:r>
              <a:rPr lang="en-US" sz="2400" dirty="0" err="1">
                <a:ea typeface="Calibri"/>
                <a:cs typeface="Calibri"/>
              </a:rPr>
              <a:t>komplimentující</a:t>
            </a:r>
            <a:r>
              <a:rPr lang="en-US" sz="2400" dirty="0">
                <a:ea typeface="Calibri"/>
                <a:cs typeface="Calibri"/>
              </a:rPr>
              <a:t> </a:t>
            </a:r>
            <a:r>
              <a:rPr lang="en-US" sz="2400" dirty="0" err="1">
                <a:ea typeface="Calibri"/>
                <a:cs typeface="Calibri"/>
              </a:rPr>
              <a:t>vzhled</a:t>
            </a:r>
            <a:r>
              <a:rPr lang="en-US" sz="2400" dirty="0">
                <a:ea typeface="Calibri"/>
                <a:cs typeface="Calibri"/>
              </a:rPr>
              <a:t> </a:t>
            </a:r>
            <a:r>
              <a:rPr lang="en-US" sz="2400" dirty="0" err="1">
                <a:ea typeface="Calibri"/>
                <a:cs typeface="Calibri"/>
              </a:rPr>
              <a:t>aplikace</a:t>
            </a:r>
            <a:endParaRPr lang="en-US" sz="2400" dirty="0">
              <a:ea typeface="Calibri"/>
              <a:cs typeface="Calibri"/>
            </a:endParaRPr>
          </a:p>
          <a:p>
            <a:pPr>
              <a:buFont typeface="Wingdings" panose="020B0604020202020204" pitchFamily="34" charset="0"/>
              <a:buChar char="ü"/>
            </a:pPr>
            <a:r>
              <a:rPr lang="en-US" sz="2400" dirty="0">
                <a:ea typeface="Calibri"/>
                <a:cs typeface="Calibri"/>
              </a:rPr>
              <a:t> Uživatelsky </a:t>
            </a:r>
            <a:r>
              <a:rPr lang="en-US" sz="2400" dirty="0" err="1">
                <a:ea typeface="Calibri"/>
                <a:cs typeface="Calibri"/>
              </a:rPr>
              <a:t>přívětivý</a:t>
            </a:r>
            <a:r>
              <a:rPr lang="en-US" sz="2400" dirty="0">
                <a:ea typeface="Calibri"/>
                <a:cs typeface="Calibri"/>
              </a:rPr>
              <a:t> </a:t>
            </a:r>
            <a:r>
              <a:rPr lang="en-US" sz="2400" b="1" dirty="0">
                <a:ea typeface="Calibri"/>
                <a:cs typeface="Calibri"/>
              </a:rPr>
              <a:t>design </a:t>
            </a:r>
            <a:r>
              <a:rPr lang="en-US" sz="2400" dirty="0">
                <a:ea typeface="Calibri"/>
                <a:cs typeface="Calibri"/>
              </a:rPr>
              <a:t>- </a:t>
            </a:r>
            <a:r>
              <a:rPr lang="en-US" sz="2400" b="1" dirty="0" err="1">
                <a:ea typeface="Calibri"/>
                <a:cs typeface="Calibri"/>
              </a:rPr>
              <a:t>usnadňuje</a:t>
            </a:r>
            <a:r>
              <a:rPr lang="en-US" sz="2400" b="1" dirty="0">
                <a:ea typeface="Calibri"/>
                <a:cs typeface="Calibri"/>
              </a:rPr>
              <a:t> </a:t>
            </a:r>
            <a:r>
              <a:rPr lang="en-US" sz="2400" b="1" dirty="0" err="1">
                <a:ea typeface="Calibri"/>
                <a:cs typeface="Calibri"/>
              </a:rPr>
              <a:t>ovládání</a:t>
            </a:r>
          </a:p>
          <a:p>
            <a:pPr>
              <a:buFont typeface="Wingdings" panose="020B0604020202020204" pitchFamily="34" charset="0"/>
              <a:buChar char="ü"/>
            </a:pPr>
            <a:r>
              <a:rPr lang="en-US" sz="2400" b="1" dirty="0">
                <a:ea typeface="Calibri"/>
                <a:cs typeface="Calibri"/>
              </a:rPr>
              <a:t> </a:t>
            </a:r>
            <a:r>
              <a:rPr lang="en-US" sz="2400" dirty="0" err="1">
                <a:ea typeface="Calibri"/>
                <a:cs typeface="Calibri"/>
              </a:rPr>
              <a:t>Aplikace</a:t>
            </a:r>
            <a:r>
              <a:rPr lang="en-US" sz="2400" dirty="0">
                <a:ea typeface="Calibri"/>
                <a:cs typeface="Calibri"/>
              </a:rPr>
              <a:t> se </a:t>
            </a:r>
            <a:r>
              <a:rPr lang="en-US" sz="2400" b="1" dirty="0" err="1">
                <a:ea typeface="Calibri"/>
                <a:cs typeface="Calibri"/>
              </a:rPr>
              <a:t>zeptá</a:t>
            </a:r>
            <a:r>
              <a:rPr lang="en-US" sz="2400" b="1" dirty="0">
                <a:ea typeface="Calibri"/>
                <a:cs typeface="Calibri"/>
              </a:rPr>
              <a:t> </a:t>
            </a:r>
            <a:r>
              <a:rPr lang="en-US" sz="2400" dirty="0" err="1">
                <a:ea typeface="Calibri"/>
                <a:cs typeface="Calibri"/>
              </a:rPr>
              <a:t>uživatele</a:t>
            </a:r>
            <a:r>
              <a:rPr lang="en-US" sz="2400" dirty="0">
                <a:ea typeface="Calibri"/>
                <a:cs typeface="Calibri"/>
              </a:rPr>
              <a:t> </a:t>
            </a:r>
            <a:r>
              <a:rPr lang="en-US" sz="2400" b="1" dirty="0" err="1">
                <a:ea typeface="Calibri"/>
                <a:cs typeface="Calibri"/>
              </a:rPr>
              <a:t>před</a:t>
            </a:r>
            <a:r>
              <a:rPr lang="en-US" sz="2400" b="1" dirty="0">
                <a:ea typeface="Calibri"/>
                <a:cs typeface="Calibri"/>
              </a:rPr>
              <a:t> </a:t>
            </a:r>
            <a:r>
              <a:rPr lang="en-US" sz="2400" b="1" dirty="0" err="1">
                <a:ea typeface="Calibri"/>
                <a:cs typeface="Calibri"/>
              </a:rPr>
              <a:t>dokončením</a:t>
            </a:r>
            <a:r>
              <a:rPr lang="en-US" sz="2400" b="1" dirty="0">
                <a:ea typeface="Calibri"/>
                <a:cs typeface="Calibri"/>
              </a:rPr>
              <a:t> </a:t>
            </a:r>
            <a:r>
              <a:rPr lang="en-US" sz="2400" b="1" dirty="0" err="1">
                <a:ea typeface="Calibri"/>
                <a:cs typeface="Calibri"/>
              </a:rPr>
              <a:t>nákupu</a:t>
            </a:r>
            <a:endParaRPr lang="en-US" sz="2400" b="1" dirty="0">
              <a:ea typeface="Calibri"/>
              <a:cs typeface="Calibri"/>
            </a:endParaRPr>
          </a:p>
          <a:p>
            <a:pPr>
              <a:buFont typeface="Wingdings" panose="020B0604020202020204" pitchFamily="34" charset="0"/>
              <a:buChar char="ü"/>
            </a:pPr>
            <a:endParaRPr lang="en-US" sz="2400" dirty="0">
              <a:ea typeface="Calibri"/>
              <a:cs typeface="Calibri"/>
            </a:endParaRPr>
          </a:p>
          <a:p>
            <a:pPr>
              <a:buFont typeface="Wingdings" panose="020B0604020202020204" pitchFamily="34" charset="0"/>
              <a:buChar char="ü"/>
            </a:pPr>
            <a:endParaRPr lang="en-US" sz="2400" b="1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111629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B7772-4216-FEFC-AB33-E9FA8E173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a typeface="Calibri Light"/>
                <a:cs typeface="Calibri Light"/>
              </a:rPr>
              <a:t>Účtenka</a:t>
            </a:r>
            <a:endParaRPr lang="en-US">
              <a:ea typeface="Calibri Light" panose="020F0302020204030204"/>
              <a:cs typeface="Calibri Light" panose="020F0302020204030204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DD3B2E5-2032-1619-14C9-F8DEFB4D438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271072" y="1928448"/>
            <a:ext cx="3214043" cy="1839097"/>
          </a:xfrm>
          <a:prstGeom prst="rect">
            <a:avLst/>
          </a:prstGeom>
        </p:spPr>
      </p:pic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92B05F5-DA5C-2697-45A5-3568F4A2622A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812958" y="810696"/>
            <a:ext cx="6767383" cy="5238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38570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>
            <a:extLst>
              <a:ext uri="{FF2B5EF4-FFF2-40B4-BE49-F238E27FC236}">
                <a16:creationId xmlns:a16="http://schemas.microsoft.com/office/drawing/2014/main" id="{31992E1F-E5FD-4868-8267-20C23D02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Závěr</a:t>
            </a:r>
          </a:p>
        </p:txBody>
      </p:sp>
      <p:sp>
        <p:nvSpPr>
          <p:cNvPr id="11" name="Zástupný obsah 10">
            <a:extLst>
              <a:ext uri="{FF2B5EF4-FFF2-40B4-BE49-F238E27FC236}">
                <a16:creationId xmlns:a16="http://schemas.microsoft.com/office/drawing/2014/main" id="{4F04C9A8-59DE-4AC4-B321-41ADBA08E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Práce</a:t>
            </a:r>
          </a:p>
          <a:p>
            <a:r>
              <a:rPr lang="cs-CZ" sz="2400" dirty="0"/>
              <a:t>Práce propojuje </a:t>
            </a:r>
            <a:r>
              <a:rPr lang="cs-CZ" sz="2400" dirty="0">
                <a:solidFill>
                  <a:srgbClr val="FF0000"/>
                </a:solidFill>
              </a:rPr>
              <a:t>teorii a její praxi</a:t>
            </a:r>
          </a:p>
          <a:p>
            <a:pPr marL="0" indent="0">
              <a:buNone/>
            </a:pPr>
            <a:r>
              <a:rPr lang="cs-CZ" sz="2400" b="1" dirty="0"/>
              <a:t>Projekt</a:t>
            </a:r>
          </a:p>
          <a:p>
            <a:r>
              <a:rPr lang="cs-CZ" sz="2400" dirty="0"/>
              <a:t>Projekt rozvijí možnosti </a:t>
            </a:r>
            <a:r>
              <a:rPr lang="cs-CZ" sz="2400" dirty="0">
                <a:solidFill>
                  <a:srgbClr val="FF0000"/>
                </a:solidFill>
              </a:rPr>
              <a:t>Pythonu, GUI a databází</a:t>
            </a:r>
          </a:p>
          <a:p>
            <a:pPr marL="0" indent="0">
              <a:buNone/>
            </a:pPr>
            <a:r>
              <a:rPr lang="cs-CZ" sz="2400" b="1" dirty="0"/>
              <a:t>Dokončení</a:t>
            </a:r>
          </a:p>
          <a:p>
            <a:r>
              <a:rPr lang="cs-CZ" sz="2400" dirty="0"/>
              <a:t>Práci je možno na dále rozšiřovat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07D4D73-5A1B-DE96-C8AB-A8C18486851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2440" y="307969"/>
            <a:ext cx="1382719" cy="1382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 descr="conclusion Icon - Free PNG &amp; SVG 4427265 - Noun Project">
            <a:extLst>
              <a:ext uri="{FF2B5EF4-FFF2-40B4-BE49-F238E27FC236}">
                <a16:creationId xmlns:a16="http://schemas.microsoft.com/office/drawing/2014/main" id="{1CC383E6-6B82-4EE8-B484-30CAE58B7A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2533" y="2254250"/>
            <a:ext cx="2349500" cy="2349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9416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A67738-246B-B552-792E-54333DCB4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Python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50FEACE-9CA2-0BBB-9633-0BC8E27B0D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b="1" dirty="0"/>
              <a:t>Vysokoúrovňový a interpretovaný </a:t>
            </a:r>
            <a:r>
              <a:rPr lang="cs-CZ" sz="2400" dirty="0"/>
              <a:t>programovací jazyk</a:t>
            </a:r>
          </a:p>
          <a:p>
            <a:r>
              <a:rPr lang="cs-CZ" sz="2400" dirty="0"/>
              <a:t>Zaměřený na </a:t>
            </a:r>
            <a:r>
              <a:rPr lang="cs-CZ" sz="2400" dirty="0">
                <a:solidFill>
                  <a:srgbClr val="FF0000"/>
                </a:solidFill>
              </a:rPr>
              <a:t>jednoduchost </a:t>
            </a:r>
            <a:r>
              <a:rPr lang="cs-CZ" sz="2400" dirty="0"/>
              <a:t>a</a:t>
            </a:r>
            <a:r>
              <a:rPr lang="cs-CZ" sz="2400" dirty="0">
                <a:solidFill>
                  <a:srgbClr val="FF0000"/>
                </a:solidFill>
              </a:rPr>
              <a:t> čitelnost </a:t>
            </a:r>
            <a:r>
              <a:rPr lang="cs-CZ" sz="2400" dirty="0"/>
              <a:t>kódu</a:t>
            </a:r>
          </a:p>
          <a:p>
            <a:r>
              <a:rPr lang="cs-CZ" sz="2400" dirty="0"/>
              <a:t>Vhodný pro </a:t>
            </a:r>
            <a:r>
              <a:rPr lang="cs-CZ" sz="2400" dirty="0">
                <a:solidFill>
                  <a:srgbClr val="FF0000"/>
                </a:solidFill>
              </a:rPr>
              <a:t>začátečníky</a:t>
            </a:r>
            <a:r>
              <a:rPr lang="cs-CZ" sz="2400" dirty="0"/>
              <a:t> i </a:t>
            </a:r>
            <a:r>
              <a:rPr lang="cs-CZ" sz="2400" dirty="0">
                <a:solidFill>
                  <a:srgbClr val="FF0000"/>
                </a:solidFill>
              </a:rPr>
              <a:t>pokročilé</a:t>
            </a:r>
            <a:r>
              <a:rPr lang="cs-CZ" sz="2400" dirty="0"/>
              <a:t> programátory</a:t>
            </a:r>
          </a:p>
          <a:p>
            <a:r>
              <a:rPr lang="cs-CZ" sz="2400" dirty="0"/>
              <a:t>Používá se pro </a:t>
            </a:r>
            <a:r>
              <a:rPr lang="cs-CZ" sz="2400" b="1" dirty="0"/>
              <a:t>vývoj aplikací</a:t>
            </a:r>
            <a:r>
              <a:rPr lang="cs-CZ" sz="2400" dirty="0"/>
              <a:t>, </a:t>
            </a:r>
            <a:r>
              <a:rPr lang="cs-CZ" sz="2400" b="1" dirty="0"/>
              <a:t>automatizaci</a:t>
            </a:r>
            <a:r>
              <a:rPr lang="cs-CZ" sz="2400" dirty="0"/>
              <a:t> i </a:t>
            </a:r>
            <a:r>
              <a:rPr lang="cs-CZ" sz="2400" b="1" dirty="0"/>
              <a:t>práci s daty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07D4D73-5A1B-DE96-C8AB-A8C18486851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2440" y="307969"/>
            <a:ext cx="1382719" cy="1382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0EBEFD1A-BBD8-4FF7-8CA0-B3E710196B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493" y="3789891"/>
            <a:ext cx="5463531" cy="30681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B73E4C86-1E42-49E7-9498-79FBDDF98B01}"/>
              </a:ext>
            </a:extLst>
          </p:cNvPr>
          <p:cNvSpPr txBox="1"/>
          <p:nvPr/>
        </p:nvSpPr>
        <p:spPr>
          <a:xfrm>
            <a:off x="4255971" y="4751456"/>
            <a:ext cx="55314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pyrus" panose="03070502060502030205" pitchFamily="66" charset="0"/>
                <a:ea typeface="Microsoft YaHei Light" panose="020B0502040204020203" pitchFamily="34" charset="-122"/>
              </a:rPr>
              <a:t>Guido van Rossum</a:t>
            </a:r>
          </a:p>
          <a:p>
            <a:r>
              <a:rPr lang="cs-CZ" sz="2400" dirty="0">
                <a:solidFill>
                  <a:srgbClr val="FF0000"/>
                </a:solidFill>
              </a:rPr>
              <a:t>Autor </a:t>
            </a:r>
            <a:r>
              <a:rPr lang="cs-CZ" sz="2400" dirty="0"/>
              <a:t>program. jazyku </a:t>
            </a:r>
            <a:r>
              <a:rPr lang="cs-CZ" sz="2400" dirty="0">
                <a:solidFill>
                  <a:srgbClr val="FF0000"/>
                </a:solidFill>
              </a:rPr>
              <a:t>Pythonu</a:t>
            </a:r>
          </a:p>
        </p:txBody>
      </p:sp>
      <p:cxnSp>
        <p:nvCxnSpPr>
          <p:cNvPr id="10" name="Přímá spojnice se šipkou 9">
            <a:extLst>
              <a:ext uri="{FF2B5EF4-FFF2-40B4-BE49-F238E27FC236}">
                <a16:creationId xmlns:a16="http://schemas.microsoft.com/office/drawing/2014/main" id="{276A99B0-79FA-42F1-B400-5F0EA6D89EC5}"/>
              </a:ext>
            </a:extLst>
          </p:cNvPr>
          <p:cNvCxnSpPr>
            <a:cxnSpLocks/>
          </p:cNvCxnSpPr>
          <p:nvPr/>
        </p:nvCxnSpPr>
        <p:spPr>
          <a:xfrm flipH="1">
            <a:off x="3731038" y="5054599"/>
            <a:ext cx="524933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7FE522E9-CA82-4324-AEF0-3D598B730E32}"/>
              </a:ext>
            </a:extLst>
          </p:cNvPr>
          <p:cNvSpPr txBox="1"/>
          <p:nvPr/>
        </p:nvSpPr>
        <p:spPr>
          <a:xfrm>
            <a:off x="4707467" y="6176963"/>
            <a:ext cx="38777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>
                <a:solidFill>
                  <a:schemeClr val="bg2">
                    <a:lumMod val="75000"/>
                  </a:schemeClr>
                </a:solidFill>
                <a:latin typeface="Agency FB" panose="020B0503020202020204" pitchFamily="34" charset="0"/>
              </a:rPr>
              <a:t>Python.org</a:t>
            </a:r>
          </a:p>
        </p:txBody>
      </p:sp>
    </p:spTree>
    <p:extLst>
      <p:ext uri="{BB962C8B-B14F-4D97-AF65-F5344CB8AC3E}">
        <p14:creationId xmlns:p14="http://schemas.microsoft.com/office/powerpoint/2010/main" val="7905116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>
            <a:extLst>
              <a:ext uri="{FF2B5EF4-FFF2-40B4-BE49-F238E27FC236}">
                <a16:creationId xmlns:a16="http://schemas.microsoft.com/office/drawing/2014/main" id="{31992E1F-E5FD-4868-8267-20C23D028B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Děkuji vedoucímu práce</a:t>
            </a:r>
          </a:p>
        </p:txBody>
      </p:sp>
      <p:sp>
        <p:nvSpPr>
          <p:cNvPr id="11" name="Zástupný obsah 10">
            <a:extLst>
              <a:ext uri="{FF2B5EF4-FFF2-40B4-BE49-F238E27FC236}">
                <a16:creationId xmlns:a16="http://schemas.microsoft.com/office/drawing/2014/main" id="{4F04C9A8-59DE-4AC4-B321-41ADBA08E3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/>
              <a:t>Za dohled, zpětnou vazbu a trpělivost</a:t>
            </a:r>
          </a:p>
        </p:txBody>
      </p:sp>
      <p:cxnSp>
        <p:nvCxnSpPr>
          <p:cNvPr id="3" name="Přímá spojnice 2">
            <a:extLst>
              <a:ext uri="{FF2B5EF4-FFF2-40B4-BE49-F238E27FC236}">
                <a16:creationId xmlns:a16="http://schemas.microsoft.com/office/drawing/2014/main" id="{F30EA674-0580-4E5B-BC27-B7BBCA81AD1E}"/>
              </a:ext>
            </a:extLst>
          </p:cNvPr>
          <p:cNvCxnSpPr/>
          <p:nvPr/>
        </p:nvCxnSpPr>
        <p:spPr>
          <a:xfrm>
            <a:off x="3539067" y="4834466"/>
            <a:ext cx="48514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26122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>
            <a:extLst>
              <a:ext uri="{FF2B5EF4-FFF2-40B4-BE49-F238E27FC236}">
                <a16:creationId xmlns:a16="http://schemas.microsoft.com/office/drawing/2014/main" id="{31992E1F-E5FD-4868-8267-20C23D028B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Děkuji za pozornost</a:t>
            </a:r>
          </a:p>
        </p:txBody>
      </p:sp>
      <p:cxnSp>
        <p:nvCxnSpPr>
          <p:cNvPr id="3" name="Přímá spojnice 2">
            <a:extLst>
              <a:ext uri="{FF2B5EF4-FFF2-40B4-BE49-F238E27FC236}">
                <a16:creationId xmlns:a16="http://schemas.microsoft.com/office/drawing/2014/main" id="{F30EA674-0580-4E5B-BC27-B7BBCA81AD1E}"/>
              </a:ext>
            </a:extLst>
          </p:cNvPr>
          <p:cNvCxnSpPr/>
          <p:nvPr/>
        </p:nvCxnSpPr>
        <p:spPr>
          <a:xfrm>
            <a:off x="3564467" y="3911599"/>
            <a:ext cx="48514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5922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A67738-246B-B552-792E-54333DCB4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Úvod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50FEACE-9CA2-0BBB-9633-0BC8E27B0D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Pokladní systém:</a:t>
            </a:r>
          </a:p>
          <a:p>
            <a:pPr lvl="1"/>
            <a:r>
              <a:rPr lang="cs-CZ" dirty="0"/>
              <a:t>Běžně se používá v obchodech a službách</a:t>
            </a:r>
          </a:p>
          <a:p>
            <a:pPr lvl="1"/>
            <a:r>
              <a:rPr lang="cs-CZ" dirty="0"/>
              <a:t>Základní </a:t>
            </a:r>
            <a:r>
              <a:rPr lang="cs-CZ" dirty="0">
                <a:solidFill>
                  <a:srgbClr val="FF0000"/>
                </a:solidFill>
              </a:rPr>
              <a:t>matematické operace</a:t>
            </a:r>
          </a:p>
          <a:p>
            <a:pPr lvl="1"/>
            <a:r>
              <a:rPr lang="cs-CZ" dirty="0"/>
              <a:t>Výběr z produktů</a:t>
            </a:r>
          </a:p>
          <a:p>
            <a:pPr marL="457200" lvl="1" indent="0">
              <a:buNone/>
            </a:pPr>
            <a:endParaRPr lang="cs-CZ" dirty="0"/>
          </a:p>
          <a:p>
            <a:pPr marL="457200" lvl="1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Aplikace:</a:t>
            </a:r>
          </a:p>
          <a:p>
            <a:pPr lvl="1"/>
            <a:r>
              <a:rPr lang="cs-CZ" dirty="0"/>
              <a:t>Ukázka práce s </a:t>
            </a:r>
            <a:r>
              <a:rPr lang="cs-CZ" dirty="0">
                <a:solidFill>
                  <a:srgbClr val="FF0000"/>
                </a:solidFill>
              </a:rPr>
              <a:t>GUI, databázi </a:t>
            </a:r>
            <a:r>
              <a:rPr lang="cs-CZ" dirty="0"/>
              <a:t>a</a:t>
            </a:r>
            <a:r>
              <a:rPr lang="cs-CZ" dirty="0">
                <a:solidFill>
                  <a:srgbClr val="FF0000"/>
                </a:solidFill>
              </a:rPr>
              <a:t> objektovým návrhem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07D4D73-5A1B-DE96-C8AB-A8C18486851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2440" y="307969"/>
            <a:ext cx="1382719" cy="1382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4098" name="Picture 2" descr="Stock vektor „Cash Register Icon Vector Graphics“ (bez autorských poplatků)  1601295223 | Shutterstock">
            <a:extLst>
              <a:ext uri="{FF2B5EF4-FFF2-40B4-BE49-F238E27FC236}">
                <a16:creationId xmlns:a16="http://schemas.microsoft.com/office/drawing/2014/main" id="{6F020368-37CC-4955-86FD-ADE71D1C0A8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39" t="-11934" r="339" b="14481"/>
          <a:stretch/>
        </p:blipFill>
        <p:spPr bwMode="auto">
          <a:xfrm>
            <a:off x="7265388" y="1825625"/>
            <a:ext cx="2574898" cy="2702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2748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7EC77BFF-4C4C-4786-8229-4D4B75CC76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94895"/>
            <a:ext cx="9144000" cy="2387600"/>
          </a:xfrm>
        </p:spPr>
        <p:txBody>
          <a:bodyPr/>
          <a:lstStyle/>
          <a:p>
            <a:r>
              <a:rPr lang="cs-CZ" dirty="0"/>
              <a:t>Návrh a cíl práce</a:t>
            </a:r>
          </a:p>
        </p:txBody>
      </p:sp>
      <p:cxnSp>
        <p:nvCxnSpPr>
          <p:cNvPr id="7" name="Přímá spojnice 6">
            <a:extLst>
              <a:ext uri="{FF2B5EF4-FFF2-40B4-BE49-F238E27FC236}">
                <a16:creationId xmlns:a16="http://schemas.microsoft.com/office/drawing/2014/main" id="{5B18A612-0496-4323-A4E8-1580E3138AF0}"/>
              </a:ext>
            </a:extLst>
          </p:cNvPr>
          <p:cNvCxnSpPr/>
          <p:nvPr/>
        </p:nvCxnSpPr>
        <p:spPr>
          <a:xfrm>
            <a:off x="3839633" y="4076171"/>
            <a:ext cx="4512733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5136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>
            <a:extLst>
              <a:ext uri="{FF2B5EF4-FFF2-40B4-BE49-F238E27FC236}">
                <a16:creationId xmlns:a16="http://schemas.microsoft.com/office/drawing/2014/main" id="{31992E1F-E5FD-4868-8267-20C23D02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Cíl práce</a:t>
            </a:r>
          </a:p>
        </p:txBody>
      </p:sp>
      <p:sp>
        <p:nvSpPr>
          <p:cNvPr id="11" name="Zástupný obsah 10">
            <a:extLst>
              <a:ext uri="{FF2B5EF4-FFF2-40B4-BE49-F238E27FC236}">
                <a16:creationId xmlns:a16="http://schemas.microsoft.com/office/drawing/2014/main" id="{4F04C9A8-59DE-4AC4-B321-41ADBA08E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Návrh:</a:t>
            </a:r>
          </a:p>
          <a:p>
            <a:pPr lvl="1"/>
            <a:r>
              <a:rPr lang="cs-CZ" dirty="0"/>
              <a:t>Navrhnutí a vytvoření desktopové aplikace pokladního systému</a:t>
            </a:r>
          </a:p>
          <a:p>
            <a:pPr marL="0" indent="0">
              <a:buNone/>
            </a:pPr>
            <a:r>
              <a:rPr lang="cs-CZ" b="1" dirty="0"/>
              <a:t>Jazyk:</a:t>
            </a:r>
          </a:p>
          <a:p>
            <a:pPr lvl="1"/>
            <a:r>
              <a:rPr lang="cs-CZ" dirty="0"/>
              <a:t>Celá</a:t>
            </a:r>
            <a:r>
              <a:rPr lang="cs-CZ" b="1" dirty="0"/>
              <a:t> </a:t>
            </a:r>
            <a:r>
              <a:rPr lang="cs-CZ" dirty="0"/>
              <a:t>aplikace programovaná v programovacím jazyce Python</a:t>
            </a:r>
          </a:p>
          <a:p>
            <a:pPr marL="0" indent="0">
              <a:buNone/>
            </a:pPr>
            <a:r>
              <a:rPr lang="cs-CZ" b="1" dirty="0"/>
              <a:t>Implementace:</a:t>
            </a:r>
          </a:p>
          <a:p>
            <a:pPr lvl="1"/>
            <a:r>
              <a:rPr lang="cs-CZ" dirty="0"/>
              <a:t>Vytvořit grafické uživatelské rozhraní, implementovat databázovou vrstvu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07D4D73-5A1B-DE96-C8AB-A8C18486851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2440" y="307969"/>
            <a:ext cx="1382719" cy="1382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2" descr="What is Python And What Jobs Can You Get With it? | CIAT">
            <a:extLst>
              <a:ext uri="{FF2B5EF4-FFF2-40B4-BE49-F238E27FC236}">
                <a16:creationId xmlns:a16="http://schemas.microsoft.com/office/drawing/2014/main" id="{CDD50B10-0546-4A33-958C-4E696DC459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511" y="4597401"/>
            <a:ext cx="3730978" cy="2098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2331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>
            <a:extLst>
              <a:ext uri="{FF2B5EF4-FFF2-40B4-BE49-F238E27FC236}">
                <a16:creationId xmlns:a16="http://schemas.microsoft.com/office/drawing/2014/main" id="{31992E1F-E5FD-4868-8267-20C23D02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Návrh aplikace</a:t>
            </a:r>
          </a:p>
        </p:txBody>
      </p:sp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346E4739-182F-4EA1-B0F5-3525B5D635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cs-CZ" sz="2400" b="1" dirty="0"/>
              <a:t>Rozdělení</a:t>
            </a:r>
          </a:p>
          <a:p>
            <a:pPr lvl="1">
              <a:lnSpc>
                <a:spcPct val="100000"/>
              </a:lnSpc>
            </a:pPr>
            <a:r>
              <a:rPr lang="cs-CZ" dirty="0"/>
              <a:t>Aplikace je </a:t>
            </a:r>
            <a:r>
              <a:rPr lang="cs-CZ" dirty="0">
                <a:solidFill>
                  <a:srgbClr val="FF0000"/>
                </a:solidFill>
              </a:rPr>
              <a:t>rozdělená do více souborů:</a:t>
            </a:r>
          </a:p>
          <a:p>
            <a:pPr lvl="2">
              <a:lnSpc>
                <a:spcPct val="100000"/>
              </a:lnSpc>
            </a:pPr>
            <a:r>
              <a:rPr lang="cs-CZ" dirty="0"/>
              <a:t>To umožňuje </a:t>
            </a:r>
            <a:r>
              <a:rPr lang="cs-CZ" b="1" dirty="0"/>
              <a:t>snadnější</a:t>
            </a:r>
            <a:r>
              <a:rPr lang="cs-CZ" dirty="0"/>
              <a:t> troubleshooting a změny v kódu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400" b="1" dirty="0"/>
              <a:t>Oddělení</a:t>
            </a:r>
          </a:p>
          <a:p>
            <a:pPr lvl="1">
              <a:lnSpc>
                <a:spcPct val="100000"/>
              </a:lnSpc>
            </a:pPr>
            <a:r>
              <a:rPr lang="cs-CZ" dirty="0"/>
              <a:t>Oddělení logiky, databází a grafického rozhraní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400" b="1" dirty="0"/>
              <a:t>Základní třídy</a:t>
            </a:r>
          </a:p>
          <a:p>
            <a:pPr lvl="1">
              <a:lnSpc>
                <a:spcPct val="100000"/>
              </a:lnSpc>
            </a:pPr>
            <a:r>
              <a:rPr lang="cs-CZ" dirty="0"/>
              <a:t>Třídy jako </a:t>
            </a:r>
            <a:r>
              <a:rPr lang="cs-CZ" b="1" dirty="0"/>
              <a:t>produkt</a:t>
            </a:r>
            <a:r>
              <a:rPr lang="cs-CZ" dirty="0"/>
              <a:t>, </a:t>
            </a:r>
            <a:r>
              <a:rPr lang="cs-CZ" b="1" dirty="0"/>
              <a:t>košík</a:t>
            </a:r>
            <a:r>
              <a:rPr lang="cs-CZ" dirty="0"/>
              <a:t>, </a:t>
            </a:r>
            <a:r>
              <a:rPr lang="cs-CZ" b="1" dirty="0"/>
              <a:t>databázová vrstva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cs-CZ" sz="2400" b="1" dirty="0"/>
              <a:t>Přehlednost</a:t>
            </a:r>
          </a:p>
          <a:p>
            <a:pPr lvl="1">
              <a:lnSpc>
                <a:spcPct val="100000"/>
              </a:lnSpc>
            </a:pPr>
            <a:r>
              <a:rPr lang="cs-CZ" dirty="0"/>
              <a:t>Tento přístup </a:t>
            </a:r>
            <a:r>
              <a:rPr lang="cs-CZ" dirty="0">
                <a:solidFill>
                  <a:srgbClr val="FF0000"/>
                </a:solidFill>
              </a:rPr>
              <a:t>zlepšuje </a:t>
            </a:r>
            <a:r>
              <a:rPr lang="cs-CZ" b="1" dirty="0">
                <a:solidFill>
                  <a:srgbClr val="FF0000"/>
                </a:solidFill>
              </a:rPr>
              <a:t>přehlednost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/>
              <a:t>a „bezpečnost“ aplikace</a:t>
            </a:r>
          </a:p>
          <a:p>
            <a:pPr marL="0" indent="0">
              <a:buNone/>
            </a:pPr>
            <a:endParaRPr lang="cs-CZ" sz="2400" b="1" dirty="0"/>
          </a:p>
          <a:p>
            <a:pPr marL="0" indent="0">
              <a:buNone/>
            </a:pPr>
            <a:endParaRPr lang="cs-CZ" b="1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07D4D73-5A1B-DE96-C8AB-A8C18486851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2440" y="307969"/>
            <a:ext cx="1382719" cy="13827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Project management dDara Lineal ikona | Freepik">
            <a:extLst>
              <a:ext uri="{FF2B5EF4-FFF2-40B4-BE49-F238E27FC236}">
                <a16:creationId xmlns:a16="http://schemas.microsoft.com/office/drawing/2014/main" id="{6101EC99-638A-4932-A455-FDCD5750A1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0467" y="2692400"/>
            <a:ext cx="2167466" cy="216746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8812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7EC77BFF-4C4C-4786-8229-4D4B75CC76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94895"/>
            <a:ext cx="9144000" cy="2387600"/>
          </a:xfrm>
        </p:spPr>
        <p:txBody>
          <a:bodyPr/>
          <a:lstStyle/>
          <a:p>
            <a:r>
              <a:rPr lang="cs-CZ" dirty="0"/>
              <a:t>Použité technologie</a:t>
            </a:r>
          </a:p>
        </p:txBody>
      </p:sp>
      <p:cxnSp>
        <p:nvCxnSpPr>
          <p:cNvPr id="7" name="Přímá spojnice 6">
            <a:extLst>
              <a:ext uri="{FF2B5EF4-FFF2-40B4-BE49-F238E27FC236}">
                <a16:creationId xmlns:a16="http://schemas.microsoft.com/office/drawing/2014/main" id="{5B18A612-0496-4323-A4E8-1580E3138AF0}"/>
              </a:ext>
            </a:extLst>
          </p:cNvPr>
          <p:cNvCxnSpPr/>
          <p:nvPr/>
        </p:nvCxnSpPr>
        <p:spPr>
          <a:xfrm>
            <a:off x="3911600" y="4169305"/>
            <a:ext cx="4512733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0400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A33EFC46-C2D2-40EC-BD76-FF22EC3C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Použité technologie / knihovny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228BDB31-A003-42FA-97D8-B3B5E941E5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cs-CZ" b="1" dirty="0"/>
              <a:t>Proč tyto technologie používáme?</a:t>
            </a:r>
          </a:p>
          <a:p>
            <a:r>
              <a:rPr lang="cs-CZ" sz="2400" dirty="0"/>
              <a:t>Každá </a:t>
            </a:r>
            <a:r>
              <a:rPr lang="cs-CZ" sz="2400">
                <a:solidFill>
                  <a:srgbClr val="FF0000"/>
                </a:solidFill>
              </a:rPr>
              <a:t>řeší jinou část aplikace</a:t>
            </a:r>
            <a:endParaRPr lang="cs-CZ" sz="2400">
              <a:solidFill>
                <a:srgbClr val="FF0000"/>
              </a:solidFill>
              <a:ea typeface="Calibri"/>
              <a:cs typeface="Calibri"/>
            </a:endParaRPr>
          </a:p>
          <a:p>
            <a:r>
              <a:rPr lang="cs-CZ" sz="2400" dirty="0"/>
              <a:t>Umožňují vytvářet </a:t>
            </a:r>
            <a:r>
              <a:rPr lang="cs-CZ" sz="2400" dirty="0">
                <a:solidFill>
                  <a:srgbClr val="FF0000"/>
                </a:solidFill>
              </a:rPr>
              <a:t>plně funkční programy </a:t>
            </a:r>
            <a:r>
              <a:rPr lang="cs-CZ" sz="2400" dirty="0"/>
              <a:t>v Pythonu</a:t>
            </a:r>
          </a:p>
          <a:p>
            <a:r>
              <a:rPr lang="cs-CZ" sz="2400" dirty="0"/>
              <a:t>Zjednodušují práci s uživatelským rozhraním (GUI) a daty</a:t>
            </a:r>
          </a:p>
          <a:p>
            <a:r>
              <a:rPr lang="cs-CZ" sz="2400" dirty="0"/>
              <a:t>Pomáhají udržet kód </a:t>
            </a:r>
            <a:r>
              <a:rPr lang="cs-CZ" sz="2400" dirty="0">
                <a:solidFill>
                  <a:srgbClr val="FF0000"/>
                </a:solidFill>
              </a:rPr>
              <a:t>přehledný a dobře strukturovaný</a:t>
            </a:r>
          </a:p>
          <a:p>
            <a:r>
              <a:rPr lang="cs-CZ" sz="2400" dirty="0"/>
              <a:t>Společně </a:t>
            </a:r>
            <a:r>
              <a:rPr lang="cs-CZ" sz="2400" dirty="0">
                <a:solidFill>
                  <a:srgbClr val="FF0000"/>
                </a:solidFill>
              </a:rPr>
              <a:t>tvoří základ </a:t>
            </a:r>
            <a:r>
              <a:rPr lang="cs-CZ" sz="2400" dirty="0"/>
              <a:t>moderních Python aplikací</a:t>
            </a:r>
          </a:p>
        </p:txBody>
      </p:sp>
      <p:pic>
        <p:nvPicPr>
          <p:cNvPr id="3074" name="Picture 2" descr="Technology Basic Miscellany Lineal icon | Freepik">
            <a:extLst>
              <a:ext uri="{FF2B5EF4-FFF2-40B4-BE49-F238E27FC236}">
                <a16:creationId xmlns:a16="http://schemas.microsoft.com/office/drawing/2014/main" id="{2A2DC93A-D0D1-4A62-969E-692AA7CDD4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9734" y="2074333"/>
            <a:ext cx="2709333" cy="27093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5463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>
            <a:extLst>
              <a:ext uri="{FF2B5EF4-FFF2-40B4-BE49-F238E27FC236}">
                <a16:creationId xmlns:a16="http://schemas.microsoft.com/office/drawing/2014/main" id="{31992E1F-E5FD-4868-8267-20C23D02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Knihovna</a:t>
            </a:r>
            <a:r>
              <a:rPr lang="cs-CZ" b="1" dirty="0"/>
              <a:t> </a:t>
            </a:r>
            <a:r>
              <a:rPr lang="cs-CZ" b="1" dirty="0" err="1"/>
              <a:t>Tkinter</a:t>
            </a:r>
            <a:endParaRPr lang="cs-CZ" b="1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07D4D73-5A1B-DE96-C8AB-A8C18486851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2440" y="307969"/>
            <a:ext cx="1382719" cy="1382719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Zástupný symbol pro obsah 14">
            <a:extLst>
              <a:ext uri="{FF2B5EF4-FFF2-40B4-BE49-F238E27FC236}">
                <a16:creationId xmlns:a16="http://schemas.microsoft.com/office/drawing/2014/main" id="{061277B6-AF8B-4E61-ADC1-E484D3F7C2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Standardní knihovna Pythonu pro tvorbu </a:t>
            </a:r>
            <a:r>
              <a:rPr lang="cs-CZ" b="1" dirty="0">
                <a:solidFill>
                  <a:srgbClr val="FF0000"/>
                </a:solidFill>
              </a:rPr>
              <a:t>grafického uživatelského rozhraní </a:t>
            </a:r>
            <a:r>
              <a:rPr lang="cs-CZ" dirty="0"/>
              <a:t>(známé jako </a:t>
            </a:r>
            <a:r>
              <a:rPr lang="cs-CZ" b="1" dirty="0"/>
              <a:t>GUI</a:t>
            </a:r>
            <a:r>
              <a:rPr lang="cs-CZ" dirty="0"/>
              <a:t>):</a:t>
            </a:r>
          </a:p>
          <a:p>
            <a:pPr lvl="1"/>
            <a:r>
              <a:rPr lang="cs-CZ" dirty="0"/>
              <a:t>Umožňuje vytvářet </a:t>
            </a:r>
            <a:r>
              <a:rPr lang="cs-CZ" dirty="0">
                <a:solidFill>
                  <a:srgbClr val="FF0000"/>
                </a:solidFill>
              </a:rPr>
              <a:t>okna, tlačítka, textová pole, tabulky apod.</a:t>
            </a:r>
          </a:p>
          <a:p>
            <a:pPr lvl="1"/>
            <a:r>
              <a:rPr lang="cs-CZ" dirty="0"/>
              <a:t>Není nutná instalace další knihovny – </a:t>
            </a:r>
            <a:r>
              <a:rPr lang="cs-CZ" b="1" dirty="0"/>
              <a:t>je součástí Pythonu</a:t>
            </a:r>
          </a:p>
        </p:txBody>
      </p:sp>
      <p:pic>
        <p:nvPicPr>
          <p:cNvPr id="1028" name="Picture 4" descr="Python Tkinter Example - deparkes %">
            <a:extLst>
              <a:ext uri="{FF2B5EF4-FFF2-40B4-BE49-F238E27FC236}">
                <a16:creationId xmlns:a16="http://schemas.microsoft.com/office/drawing/2014/main" id="{3498B959-BEB8-4E32-B59B-FCE2FFA75F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975" y="3720949"/>
            <a:ext cx="5362050" cy="30020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080969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488</Words>
  <Application>Microsoft Office PowerPoint</Application>
  <PresentationFormat>Widescreen</PresentationFormat>
  <Paragraphs>96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Motiv Office</vt:lpstr>
      <vt:lpstr> Maturitní práce    Tvorba pokladního systému v Pythonu</vt:lpstr>
      <vt:lpstr>Python</vt:lpstr>
      <vt:lpstr>Úvod</vt:lpstr>
      <vt:lpstr>Návrh a cíl práce</vt:lpstr>
      <vt:lpstr>Cíl práce</vt:lpstr>
      <vt:lpstr>Návrh aplikace</vt:lpstr>
      <vt:lpstr>Použité technologie</vt:lpstr>
      <vt:lpstr>Použité technologie / knihovny</vt:lpstr>
      <vt:lpstr>Knihovna Tkinter</vt:lpstr>
      <vt:lpstr>Databáze SQLite</vt:lpstr>
      <vt:lpstr>Knihona reportLab</vt:lpstr>
      <vt:lpstr>Objektově orientované programování (OOP)</vt:lpstr>
      <vt:lpstr>Funkcionalita</vt:lpstr>
      <vt:lpstr>Funkcionalita aplikace</vt:lpstr>
      <vt:lpstr>Ukázka aplikace</vt:lpstr>
      <vt:lpstr>Finální aplikace</vt:lpstr>
      <vt:lpstr>Finální aplikace</vt:lpstr>
      <vt:lpstr>Účtenka</vt:lpstr>
      <vt:lpstr>Závěr</vt:lpstr>
      <vt:lpstr>Děkuji vedoucímu práce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Diagnostika automobilu</dc:title>
  <dc:creator>student</dc:creator>
  <cp:lastModifiedBy>student</cp:lastModifiedBy>
  <cp:revision>187</cp:revision>
  <dcterms:created xsi:type="dcterms:W3CDTF">2024-01-25T06:33:41Z</dcterms:created>
  <dcterms:modified xsi:type="dcterms:W3CDTF">2026-05-21T19:00:38Z</dcterms:modified>
</cp:coreProperties>
</file>