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5A4C32-0615-2C5B-8B19-FD2CDF375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5F033C3-2BC9-4C7E-D0D5-EE51B8904D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4B34AC-CFB1-3A28-B25F-F0C480981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1ACF4E-4CCB-949B-4071-DCD32E6F5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4C73E-C7BD-A681-E5B3-7C7D632C3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46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8F191-8AC5-B387-83BF-96BABC39F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9BAFA7-2AB7-7773-AF38-6D2811EE1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E3CE7C-2D0F-3ED8-A602-282B072E9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22DA6C-1844-689A-D86E-71C55C667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652D38-179A-95E9-2693-8F3A10B26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39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BAEDED4-377C-CEE5-3377-D3F7E94CDC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5B2E51D-1072-76EF-1EB8-C614867A1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77C350-7307-4624-C012-8516A04BC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8B71E3-0EE4-203F-D472-8F29748F1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A00EA-6FB8-5274-52D9-3F2BB7C2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96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022304-5B0B-AE09-020F-DFBDBD3F8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007933-F0C2-D9C6-A525-ABDBD27D3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38257C-5302-E682-2322-9DCCED27C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8869D2-F0E5-A2C6-0502-F615CBFC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F7CBE3-6B7B-949F-B700-7071FBC40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26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674B41-B5EC-3943-C5F0-6E607C8A2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00C7DE2-E4A4-7E40-2940-FDA0EE211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4F4D6F-034D-78A3-CCD8-C962448FF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03D5F8D-28A9-080B-7760-EC617EC8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9E66BA-9C6B-DBFF-7F12-189726675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275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28A794-2745-8F4C-2B8D-131D4A523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367D4A-7CDC-73FB-B68C-43401433E6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73D7420-4993-207F-4607-377C24450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296C7E2-9651-30E2-E795-53994CBBC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AA2549E-8419-A4D9-6DDA-A3844D5A2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642CB2-D492-0F96-9864-F50F7E11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797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960E4-3C8A-D9BA-9F12-AB425D75F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07504B7-A044-75B8-1EFE-B1B663332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F7C8B6-8D3C-76E5-0143-793987190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CE5965E-CE8A-76B6-3B5E-BFB86E0BF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3890108-200F-E06F-1559-8449C1FAA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04402F0-9295-9EED-F009-A4C070519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3E89DF7-B3F9-4224-79AF-EB734B080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05777E3-ABAB-D5E4-CBA1-2FB3CAE72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94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BFAE8A-7563-B56D-0C20-34786C901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A7D39AE-B2C9-CDAD-A5A7-83C47C6C9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1EC6285-8894-5D93-49F7-EDF82DC02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5FCFE3-23D9-D83C-60CC-63028EF34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233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4B567DD-F5D4-5D78-6C57-A48AA0B68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2D1C90C-2C4E-A8EE-F798-D600D71C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E4B99F4-40B8-7311-C619-51C764BCB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58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E563AB-B084-313D-F19D-640FDF757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3FCBA2-D057-7580-D23A-690D1EB52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6B3B0F2-505F-38B2-ED56-2C37DF135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3AF95F9-135E-0A22-84BE-4E24B6942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E407E9B-7E7A-EC5A-9BEE-517B5ED32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F98ECF3-45F9-DF3A-62D9-3D75B38D3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00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22DFE9-CFAB-50B3-0497-ABB579239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677A963-C886-52FC-9D0B-C80A4BE97E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1851E43-1CBC-3F60-727A-FC0748E6D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91132E0-556C-B273-C078-1C209DA92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5ADB729-BAC5-5F41-3BE8-6565E7DC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8148163-27BA-5077-A910-496282E76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35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BE13F17-7261-10E2-11DF-2050D246F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47C0180-EAFD-466E-FCB7-4C09D23BE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B4BFC8-1EF6-E26E-389D-5BCEBC5F4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126B85-E5AC-47EF-B5B6-66A0A2C4BF7A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DE7986-3804-8846-3416-D1FC158B45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85F886-D269-AAEB-198A-85C3F72E6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71EB70-8812-4F0A-869C-30A97238D4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738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949EC3-FBE9-E5EC-29AB-97C1F82AF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28333"/>
            <a:ext cx="9144000" cy="1960476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sz="4000" b="1" dirty="0"/>
              <a:t>Maturitní práce</a:t>
            </a:r>
            <a:br>
              <a:rPr lang="cs-CZ" sz="700" dirty="0"/>
            </a:br>
            <a:r>
              <a:rPr lang="cs-CZ" sz="700" dirty="0"/>
              <a:t> </a:t>
            </a:r>
            <a:r>
              <a:rPr lang="cs-CZ" sz="2200" dirty="0"/>
              <a:t> </a:t>
            </a:r>
            <a:br>
              <a:rPr lang="cs-CZ" sz="4900" dirty="0"/>
            </a:br>
            <a:r>
              <a:rPr lang="cs-CZ" sz="4900" b="1" dirty="0"/>
              <a:t>Aplikace pro správu školních akcí</a:t>
            </a:r>
            <a:endParaRPr lang="cs-CZ" sz="53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3814EEF-C1D3-11D1-97EF-2DB478098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1227" y="5539666"/>
            <a:ext cx="3773010" cy="788562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2200" b="1" dirty="0"/>
              <a:t>Třída: </a:t>
            </a:r>
            <a:r>
              <a:rPr lang="cs-CZ" sz="2200" dirty="0"/>
              <a:t>4.I</a:t>
            </a:r>
          </a:p>
          <a:p>
            <a:pPr algn="l"/>
            <a:r>
              <a:rPr lang="cs-CZ" sz="2200" b="1" dirty="0"/>
              <a:t>Vypracoval: Kufa Ondřej</a:t>
            </a:r>
            <a:endParaRPr lang="cs-CZ" sz="2200" dirty="0"/>
          </a:p>
          <a:p>
            <a:pPr algn="l"/>
            <a:endParaRPr lang="cs-CZ" sz="2200" dirty="0"/>
          </a:p>
          <a:p>
            <a:pPr algn="r"/>
            <a:endParaRPr lang="cs-CZ" sz="1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3C2B149-0A25-9A2C-3227-334B8AED14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275" y="546718"/>
            <a:ext cx="1960476" cy="19604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dnadpis 2">
            <a:extLst>
              <a:ext uri="{FF2B5EF4-FFF2-40B4-BE49-F238E27FC236}">
                <a16:creationId xmlns:a16="http://schemas.microsoft.com/office/drawing/2014/main" id="{0B4CAFFC-1A80-5596-ACEB-B5D9B8FD224D}"/>
              </a:ext>
            </a:extLst>
          </p:cNvPr>
          <p:cNvSpPr txBox="1">
            <a:spLocks/>
          </p:cNvSpPr>
          <p:nvPr/>
        </p:nvSpPr>
        <p:spPr>
          <a:xfrm>
            <a:off x="1062726" y="5539666"/>
            <a:ext cx="4254997" cy="7885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2200" b="1" dirty="0"/>
              <a:t>Školní rok: </a:t>
            </a:r>
            <a:r>
              <a:rPr lang="cs-CZ" sz="2200" dirty="0"/>
              <a:t>2025/2026</a:t>
            </a:r>
          </a:p>
          <a:p>
            <a:pPr algn="l"/>
            <a:r>
              <a:rPr lang="cs-CZ" sz="2200" b="1" dirty="0"/>
              <a:t>Obor: </a:t>
            </a:r>
            <a:r>
              <a:rPr lang="cs-CZ" sz="2200" dirty="0"/>
              <a:t>Informační technologie</a:t>
            </a:r>
          </a:p>
          <a:p>
            <a:pPr algn="l"/>
            <a:endParaRPr lang="cs-CZ" sz="2200" dirty="0"/>
          </a:p>
          <a:p>
            <a:pPr algn="r"/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747754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78FB88-EBD7-32A2-13A6-1D5ABCDF2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0C94B4-746B-1FBD-DE89-8A4537D84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Výsledek</a:t>
            </a:r>
            <a:r>
              <a:rPr lang="cs-CZ" dirty="0"/>
              <a:t>: Vytvoření plně funkční aplikace School Event Manager.</a:t>
            </a:r>
          </a:p>
          <a:p>
            <a:r>
              <a:rPr lang="cs-CZ" b="1" dirty="0"/>
              <a:t>Ověření</a:t>
            </a:r>
            <a:r>
              <a:rPr lang="cs-CZ" dirty="0"/>
              <a:t>: Prokázání vysoké efektivity No-code přístupu v praxi.</a:t>
            </a:r>
          </a:p>
          <a:p>
            <a:r>
              <a:rPr lang="cs-CZ" b="1" dirty="0"/>
              <a:t>Přínos</a:t>
            </a:r>
            <a:r>
              <a:rPr lang="cs-CZ" dirty="0"/>
              <a:t>: Získání cenných zkušeností v UI/UX designu a návrhu CMS architektury.</a:t>
            </a:r>
          </a:p>
          <a:p>
            <a:r>
              <a:rPr lang="cs-CZ" b="1" dirty="0"/>
              <a:t>Závěr</a:t>
            </a:r>
            <a:r>
              <a:rPr lang="cs-CZ" dirty="0"/>
              <a:t>: Úspěšná realizace praktické části maturitní práce.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6D63B55-F05C-D961-040C-28E7D88B95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8468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F7508341-9D7F-9D82-14D3-35C311549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cs-CZ" dirty="0"/>
              <a:t>Děkuji za pozornost a děkuji vedoucímu práce za vedení práce.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D4EC7F3-8E5C-DC0F-D449-5EAC8E35D135}"/>
              </a:ext>
            </a:extLst>
          </p:cNvPr>
          <p:cNvSpPr txBox="1"/>
          <p:nvPr/>
        </p:nvSpPr>
        <p:spPr>
          <a:xfrm>
            <a:off x="1703226" y="5824728"/>
            <a:ext cx="878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i="1" dirty="0"/>
              <a:t>"Moderní vývoj aplikací už není jen o psaní kódu, ale o schopnosti rychle realizovat funkční řešení."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BC28936-4EC2-84AF-8526-114D5ACCF9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010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79E8E2-DDF4-4474-EA23-62ADF0863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BAB4E0-78D0-1FB2-2B74-97E2BCF20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Popis</a:t>
            </a:r>
            <a:r>
              <a:rPr lang="cs-CZ" dirty="0"/>
              <a:t>: Zaměření na organizaci, správu a prezentaci školních událostí.</a:t>
            </a:r>
          </a:p>
          <a:p>
            <a:r>
              <a:rPr lang="cs-CZ" b="1" dirty="0"/>
              <a:t>Hlavní body:</a:t>
            </a:r>
          </a:p>
          <a:p>
            <a:pPr lvl="1"/>
            <a:r>
              <a:rPr lang="cs-CZ" dirty="0"/>
              <a:t>Centralizovaný přehled aktivit pro uživatele.</a:t>
            </a:r>
          </a:p>
          <a:p>
            <a:pPr lvl="1"/>
            <a:r>
              <a:rPr lang="cs-CZ" dirty="0"/>
              <a:t>Praktické využití no-code platformy Webflow.</a:t>
            </a:r>
          </a:p>
          <a:p>
            <a:pPr lvl="1"/>
            <a:r>
              <a:rPr lang="cs-CZ" dirty="0"/>
              <a:t>Kombinace teoretického výzkumu a praktického vývoje.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9F4A676-6D93-6B0F-4EB3-505AC241DA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4266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41448-02B6-E080-2B58-BF622153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cíle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058E30-ABC8-BA89-2656-8872CC896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Moderní UI</a:t>
            </a:r>
            <a:r>
              <a:rPr lang="cs-CZ" dirty="0"/>
              <a:t>: Návrh přehledného a plně funkčního uživatelského rozhraní.</a:t>
            </a:r>
          </a:p>
          <a:p>
            <a:r>
              <a:rPr lang="cs-CZ" b="1" dirty="0"/>
              <a:t>CMS Správa</a:t>
            </a:r>
            <a:r>
              <a:rPr lang="cs-CZ" dirty="0"/>
              <a:t>: Implementace dynamické databáze pro snadnou editaci obsahu.</a:t>
            </a:r>
          </a:p>
          <a:p>
            <a:r>
              <a:rPr lang="cs-CZ" b="1" dirty="0"/>
              <a:t>No-code test</a:t>
            </a:r>
            <a:r>
              <a:rPr lang="cs-CZ" dirty="0"/>
              <a:t>: Ověření limitů a reálných možností vizuálního vývoje v IT.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8DC3452-97D1-4A5C-84FC-AE7CD16A00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4048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7DCF11-C9FD-3C02-BE23-2CDBC6408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Platforma </a:t>
            </a:r>
            <a:r>
              <a:rPr lang="cs-CZ" dirty="0" err="1"/>
              <a:t>WebFlow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95BDCE-8DCB-35C4-A8C0-810F13FB6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Popis</a:t>
            </a:r>
            <a:r>
              <a:rPr lang="cs-CZ" dirty="0"/>
              <a:t>: Moderní no-code prostředí pro kompletní vývoj webů bez ručního psaní kódu.</a:t>
            </a:r>
          </a:p>
          <a:p>
            <a:r>
              <a:rPr lang="cs-CZ" b="1" dirty="0"/>
              <a:t>Klíčové vlastnosti:</a:t>
            </a:r>
          </a:p>
          <a:p>
            <a:pPr lvl="1"/>
            <a:r>
              <a:rPr lang="cs-CZ" dirty="0"/>
              <a:t>Vizuální editor (na pozadí generuje čistý HTML/CSS kód).Integrovaný flexibilní CMS systém.</a:t>
            </a:r>
          </a:p>
          <a:p>
            <a:pPr lvl="1"/>
            <a:r>
              <a:rPr lang="cs-CZ" dirty="0"/>
              <a:t>Plně responzivní design pro mobily i PC.</a:t>
            </a:r>
          </a:p>
          <a:p>
            <a:pPr lvl="1"/>
            <a:r>
              <a:rPr lang="cs-CZ" dirty="0"/>
              <a:t>Okamžité publikování na vlastní hosting.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E49A9D1-F11C-4C80-CBCD-85DD43814A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9459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CA4E67-49BC-42C3-A20D-4EACB843C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Klasický vs vizuální vývoj aplikací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5B75AA-C9ED-D8B8-BAF3-691FA2904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Tradiční programování</a:t>
            </a:r>
            <a:r>
              <a:rPr lang="cs-CZ" dirty="0"/>
              <a:t>: Psaní kódu v JS, Pythonu či Javě. Nabízí maximální flexibilitu, ale je časově a finančně náročné.</a:t>
            </a:r>
          </a:p>
          <a:p>
            <a:r>
              <a:rPr lang="cs-CZ" b="1" dirty="0"/>
              <a:t>Low-Code / No-Code (LCNC)</a:t>
            </a:r>
            <a:r>
              <a:rPr lang="cs-CZ" dirty="0"/>
              <a:t>:</a:t>
            </a:r>
            <a:r>
              <a:rPr lang="cs-CZ" b="1" dirty="0"/>
              <a:t> </a:t>
            </a:r>
            <a:r>
              <a:rPr lang="cs-CZ" dirty="0"/>
              <a:t>Tvorba pomocí komponent a vizuálního rozhraní. Přináší extrémní rychlost a přístupnost.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424FE61-63C9-7CFF-64BF-5B141F9FF7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3018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496BF9-32C5-A3F7-4CCF-883CF280C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Moderní přistup k vývoji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E5C8BD-C724-B7D1-3E79-CC3D39F91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Efektivita</a:t>
            </a:r>
            <a:r>
              <a:rPr lang="cs-CZ" dirty="0"/>
              <a:t>: Až 3x rychlejší dodání hotového projektu.</a:t>
            </a:r>
          </a:p>
          <a:p>
            <a:r>
              <a:rPr lang="cs-CZ" b="1" dirty="0"/>
              <a:t>Přínos</a:t>
            </a:r>
            <a:r>
              <a:rPr lang="cs-CZ" dirty="0"/>
              <a:t>: LCNC platformy umožňují soustředit se na logiku a design namísto řešení složité syntaxe kódu. Vizuální komponenty zrychlují testování nápadů.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007C505-9909-ACF2-7834-71BA1CA79C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879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5FCA58-4073-32F6-FDCF-98FC2455B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Porovnání metodik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3D2760-AF3C-F525-9F58-96D09B3016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id="{849B2092-057E-4B1B-2E0F-47120CE28C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673566"/>
              </p:ext>
            </p:extLst>
          </p:nvPr>
        </p:nvGraphicFramePr>
        <p:xfrm>
          <a:off x="838198" y="2501900"/>
          <a:ext cx="10515600" cy="2316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57760977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3815866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764212389"/>
                    </a:ext>
                  </a:extLst>
                </a:gridCol>
              </a:tblGrid>
              <a:tr h="463398">
                <a:tc>
                  <a:txBody>
                    <a:bodyPr/>
                    <a:lstStyle/>
                    <a:p>
                      <a:r>
                        <a:rPr lang="cs-CZ" sz="2000" dirty="0"/>
                        <a:t>Parametr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Tradiční kód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No-code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793854"/>
                  </a:ext>
                </a:extLst>
              </a:tr>
              <a:tr h="463398">
                <a:tc>
                  <a:txBody>
                    <a:bodyPr/>
                    <a:lstStyle/>
                    <a:p>
                      <a:r>
                        <a:rPr lang="cs-CZ" dirty="0"/>
                        <a:t>Rychlost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Pomalá (týdny až měsíce)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Vysoká (dny až týdny)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679495"/>
                  </a:ext>
                </a:extLst>
              </a:tr>
              <a:tr h="463398">
                <a:tc>
                  <a:txBody>
                    <a:bodyPr/>
                    <a:lstStyle/>
                    <a:p>
                      <a:r>
                        <a:rPr lang="cs-CZ" dirty="0"/>
                        <a:t>Znalosti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Programovací Jazyky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Vizuální nástroje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070527"/>
                  </a:ext>
                </a:extLst>
              </a:tr>
              <a:tr h="463398">
                <a:tc>
                  <a:txBody>
                    <a:bodyPr/>
                    <a:lstStyle/>
                    <a:p>
                      <a:r>
                        <a:rPr lang="cs-CZ" dirty="0"/>
                        <a:t>Flexibilita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Maximální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Omezená platformou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415321"/>
                  </a:ext>
                </a:extLst>
              </a:tr>
              <a:tr h="463398">
                <a:tc>
                  <a:txBody>
                    <a:bodyPr/>
                    <a:lstStyle/>
                    <a:p>
                      <a:r>
                        <a:rPr lang="cs-CZ" dirty="0"/>
                        <a:t>Náklady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Vysoké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Nízké až střední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313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316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8683DEA-321B-040B-5228-CC718B6FA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a omezení Low-Code/No-Code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35FAA8A-0769-484D-4F73-97252F9CAA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3200" u="sng" dirty="0"/>
              <a:t>Výhody</a:t>
            </a:r>
            <a:r>
              <a:rPr lang="cs-CZ" sz="3200" dirty="0"/>
              <a:t>:</a:t>
            </a:r>
          </a:p>
          <a:p>
            <a:pPr lvl="1"/>
            <a:r>
              <a:rPr lang="cs-CZ" b="1" dirty="0"/>
              <a:t>Proč ANO: </a:t>
            </a:r>
            <a:r>
              <a:rPr lang="cs-CZ" dirty="0"/>
              <a:t>Extrémní rychlost vývoje, okamžitá vizuální zpětná vazba, jednoduchá správa dat přes CMS.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14A781D-2A47-06BB-6A7A-CB2926DED9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z="3200" u="sng" dirty="0"/>
              <a:t>Omezení</a:t>
            </a:r>
            <a:r>
              <a:rPr lang="cs-CZ" dirty="0"/>
              <a:t>:</a:t>
            </a:r>
          </a:p>
          <a:p>
            <a:pPr lvl="1"/>
            <a:r>
              <a:rPr lang="cs-CZ" b="1" dirty="0"/>
              <a:t>Možná RIZIKA: </a:t>
            </a:r>
            <a:r>
              <a:rPr lang="cs-CZ" dirty="0"/>
              <a:t>Limity konkrétního systému, horší škálovatelnost pro obří korporáty, závislost na poskytovateli (Vendor </a:t>
            </a:r>
            <a:r>
              <a:rPr lang="cs-CZ" dirty="0" err="1"/>
              <a:t>Lock</a:t>
            </a:r>
            <a:r>
              <a:rPr lang="cs-CZ" dirty="0"/>
              <a:t>-in).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A85E161-F51D-0725-23E5-5EA20F1747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563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261DF49A-6A01-BB59-74A2-B5D819337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CMS Kolekce a Data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A118CAC4-E0B4-676E-1A9E-7C1EDCD4C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Dynamický obsah</a:t>
            </a:r>
            <a:r>
              <a:rPr lang="cs-CZ" dirty="0"/>
              <a:t>: CMS funguje jako inteligentní databáze celé aplikace.</a:t>
            </a:r>
          </a:p>
          <a:p>
            <a:r>
              <a:rPr lang="cs-CZ" b="1" dirty="0"/>
              <a:t>Využití v projektu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Komplexní správa školních akcí.</a:t>
            </a:r>
          </a:p>
          <a:p>
            <a:pPr lvl="2"/>
            <a:r>
              <a:rPr lang="cs-CZ" dirty="0"/>
              <a:t>Detaily událostí, termíny a aktuality.</a:t>
            </a:r>
          </a:p>
          <a:p>
            <a:pPr lvl="2"/>
            <a:r>
              <a:rPr lang="cs-CZ" dirty="0"/>
              <a:t>Automatické a okamžité zobrazení dat na webu.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26BDB5B-7B84-F623-992F-50E30A315E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01853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430</Words>
  <Application>Microsoft Office PowerPoint</Application>
  <PresentationFormat>Širokoúhlá obrazovka</PresentationFormat>
  <Paragraphs>61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Motiv Office</vt:lpstr>
      <vt:lpstr> Maturitní práce    Aplikace pro správu školních akcí</vt:lpstr>
      <vt:lpstr>Úvod</vt:lpstr>
      <vt:lpstr>Hlavní cíle práce</vt:lpstr>
      <vt:lpstr>Platforma WebFlow</vt:lpstr>
      <vt:lpstr>Klasický vs vizuální vývoj aplikací</vt:lpstr>
      <vt:lpstr>Moderní přistup k vývoji</vt:lpstr>
      <vt:lpstr>Porovnání metodik</vt:lpstr>
      <vt:lpstr>Výhody a omezení Low-Code/No-Code</vt:lpstr>
      <vt:lpstr>CMS Kolekce a Data</vt:lpstr>
      <vt:lpstr>Shrnutí Projektu</vt:lpstr>
      <vt:lpstr>Děkuji za pozornost a děkuji vedoucímu práce za vedení práce.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Ondřej Kufa</dc:creator>
  <cp:lastModifiedBy>Ondřej Kufa</cp:lastModifiedBy>
  <cp:revision>3</cp:revision>
  <dcterms:created xsi:type="dcterms:W3CDTF">2026-05-22T18:57:48Z</dcterms:created>
  <dcterms:modified xsi:type="dcterms:W3CDTF">2026-05-22T20:26:33Z</dcterms:modified>
</cp:coreProperties>
</file>