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6" r:id="rId24"/>
    <p:sldId id="281" r:id="rId25"/>
    <p:sldId id="277" r:id="rId26"/>
    <p:sldId id="278" r:id="rId27"/>
    <p:sldId id="279" r:id="rId28"/>
    <p:sldId id="280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21130495-12D7-DC7D-2B6B-6C8F215E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25b4f25f0_0_72:notes">
            <a:extLst>
              <a:ext uri="{FF2B5EF4-FFF2-40B4-BE49-F238E27FC236}">
                <a16:creationId xmlns:a16="http://schemas.microsoft.com/office/drawing/2014/main" id="{6B6C87F9-A9CC-24E9-68A0-00D1B1C2F0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c25b4f25f0_0_72:notes">
            <a:extLst>
              <a:ext uri="{FF2B5EF4-FFF2-40B4-BE49-F238E27FC236}">
                <a16:creationId xmlns:a16="http://schemas.microsoft.com/office/drawing/2014/main" id="{637371EA-9648-AB67-9085-A5D98D4DBB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21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A8038ACE-A5F5-9A74-9A28-57513051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25b4f25f0_0_72:notes">
            <a:extLst>
              <a:ext uri="{FF2B5EF4-FFF2-40B4-BE49-F238E27FC236}">
                <a16:creationId xmlns:a16="http://schemas.microsoft.com/office/drawing/2014/main" id="{0F73A887-89B2-3C7A-C94F-CE96FD8FB1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c25b4f25f0_0_72:notes">
            <a:extLst>
              <a:ext uri="{FF2B5EF4-FFF2-40B4-BE49-F238E27FC236}">
                <a16:creationId xmlns:a16="http://schemas.microsoft.com/office/drawing/2014/main" id="{A756DAF5-8907-065C-BF9E-3DBC66B58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45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25b4f25f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c25b4f25f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25b4f25f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c25b4f25f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25b4f25f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c25b4f25f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25b4f25f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c25b4f25f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25b4f25f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c25b4f25f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25b4f25f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c25b4f25f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25b4f25f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c25b4f25f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25b4f25f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c25b4f25f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25b4f25f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c25b4f25f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25b4f25f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c25b4f25f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c25b4f25f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c25b4f25f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25b4f25f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c25b4f25f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D3BA4823-7642-939D-5EB9-8F49555D9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25b4f25f0_0_186:notes">
            <a:extLst>
              <a:ext uri="{FF2B5EF4-FFF2-40B4-BE49-F238E27FC236}">
                <a16:creationId xmlns:a16="http://schemas.microsoft.com/office/drawing/2014/main" id="{0A7A0181-BB13-8045-BBD6-2D60D89925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c25b4f25f0_0_186:notes">
            <a:extLst>
              <a:ext uri="{FF2B5EF4-FFF2-40B4-BE49-F238E27FC236}">
                <a16:creationId xmlns:a16="http://schemas.microsoft.com/office/drawing/2014/main" id="{7A2C258A-D3B5-ADC5-7066-27B642BC13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770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25b4f25f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c25b4f25f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c25b4f25f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c25b4f25f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25b4f25f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c25b4f25f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25b4f25f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c25b4f25f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25b4f25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c25b4f25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25b4f25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c25b4f25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25b4f25f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c25b4f25f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25b4f25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c25b4f25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25b4f25f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c25b4f25f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25b4f25f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c25b4f25f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25b4f25f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c25b4f25f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maturita.matyaskrabic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2635193"/>
            <a:ext cx="9144000" cy="19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cs-CZ"/>
            </a:br>
            <a:br>
              <a:rPr lang="cs-CZ"/>
            </a:br>
            <a:r>
              <a:rPr lang="cs-CZ" sz="4400" b="1"/>
              <a:t>Maturitní práce</a:t>
            </a:r>
            <a:br>
              <a:rPr lang="cs-CZ" sz="800"/>
            </a:br>
            <a:r>
              <a:rPr lang="cs-CZ" sz="800"/>
              <a:t> </a:t>
            </a:r>
            <a:r>
              <a:rPr lang="cs-CZ" sz="2700"/>
              <a:t> </a:t>
            </a:r>
            <a:br>
              <a:rPr lang="cs-CZ" sz="5300"/>
            </a:br>
            <a:r>
              <a:rPr lang="cs-CZ" sz="5300" b="1"/>
              <a:t>Webová aplikace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821227" y="5539666"/>
            <a:ext cx="3773010" cy="78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 b="1">
                <a:latin typeface="Arial"/>
                <a:ea typeface="Arial"/>
                <a:cs typeface="Arial"/>
                <a:sym typeface="Arial"/>
              </a:rPr>
              <a:t>Třída: 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4.I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 b="1">
                <a:latin typeface="Arial"/>
                <a:ea typeface="Arial"/>
                <a:cs typeface="Arial"/>
                <a:sym typeface="Arial"/>
              </a:rPr>
              <a:t>Vypracoval: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 Matyáš Krabica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20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5275" y="546718"/>
            <a:ext cx="1960476" cy="19604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062726" y="5539666"/>
            <a:ext cx="42549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5"/>
              <a:buFont typeface="Arial"/>
              <a:buNone/>
            </a:pPr>
            <a:r>
              <a:rPr lang="cs-CZ" sz="2200" b="1" i="0" u="none" strike="noStrike" cap="none">
                <a:solidFill>
                  <a:schemeClr val="dk1"/>
                </a:solidFill>
              </a:rPr>
              <a:t>Školní rok: </a:t>
            </a:r>
            <a:r>
              <a:rPr lang="cs-CZ" sz="2200">
                <a:solidFill>
                  <a:schemeClr val="dk1"/>
                </a:solidFill>
              </a:rPr>
              <a:t>2025</a:t>
            </a:r>
            <a:r>
              <a:rPr lang="cs-CZ" sz="2200" i="0" u="none" strike="noStrike" cap="none">
                <a:solidFill>
                  <a:schemeClr val="dk1"/>
                </a:solidFill>
              </a:rPr>
              <a:t>/202</a:t>
            </a:r>
            <a:r>
              <a:rPr lang="cs-CZ" sz="2200">
                <a:solidFill>
                  <a:schemeClr val="dk1"/>
                </a:solidFill>
              </a:rPr>
              <a:t>6</a:t>
            </a:r>
            <a:endParaRPr sz="22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15"/>
              <a:buFont typeface="Arial"/>
              <a:buNone/>
            </a:pPr>
            <a:r>
              <a:rPr lang="cs-CZ" sz="2200" b="1" i="0" u="none" strike="noStrike" cap="none">
                <a:solidFill>
                  <a:schemeClr val="dk1"/>
                </a:solidFill>
              </a:rPr>
              <a:t>Obor: </a:t>
            </a:r>
            <a:r>
              <a:rPr lang="cs-CZ" sz="2200" i="0" u="none" strike="noStrike" cap="none">
                <a:solidFill>
                  <a:schemeClr val="dk1"/>
                </a:solidFill>
              </a:rPr>
              <a:t>Informační technologie</a:t>
            </a:r>
            <a:endParaRPr sz="22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15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E8B2577F-6297-550E-A3DD-AC4E2F82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>
            <a:extLst>
              <a:ext uri="{FF2B5EF4-FFF2-40B4-BE49-F238E27FC236}">
                <a16:creationId xmlns:a16="http://schemas.microsoft.com/office/drawing/2014/main" id="{F5E8E2D4-3EE4-E518-FC86-299143FE48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Landing Page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>
            <a:extLst>
              <a:ext uri="{FF2B5EF4-FFF2-40B4-BE49-F238E27FC236}">
                <a16:creationId xmlns:a16="http://schemas.microsoft.com/office/drawing/2014/main" id="{012C882E-0A50-C250-0488-8553585BCC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13397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1800" b="1" dirty="0"/>
              <a:t>Cíl stránky</a:t>
            </a:r>
          </a:p>
          <a:p>
            <a:r>
              <a:rPr lang="cs-CZ" sz="1800" dirty="0"/>
              <a:t>Centralizace informací k maturitě </a:t>
            </a:r>
          </a:p>
          <a:p>
            <a:r>
              <a:rPr lang="cs-CZ" sz="1800" dirty="0"/>
              <a:t>Jednoduchý přístup k materiálům a otázkám </a:t>
            </a:r>
          </a:p>
          <a:p>
            <a:r>
              <a:rPr lang="cs-CZ" sz="1800" dirty="0"/>
              <a:t>Přehledná navigace pro studenty</a:t>
            </a:r>
          </a:p>
          <a:p>
            <a:pPr marL="114300" indent="0">
              <a:buNone/>
            </a:pPr>
            <a:r>
              <a:rPr lang="cs-CZ" sz="1800" b="1" dirty="0"/>
              <a:t>UX / UI</a:t>
            </a:r>
          </a:p>
          <a:p>
            <a:r>
              <a:rPr lang="cs-CZ" sz="1800" dirty="0"/>
              <a:t>Jednoduchá orientace </a:t>
            </a:r>
          </a:p>
          <a:p>
            <a:r>
              <a:rPr lang="cs-CZ" sz="1800" dirty="0"/>
              <a:t>Vysoký kontrast a čitelnost </a:t>
            </a:r>
          </a:p>
          <a:p>
            <a:r>
              <a:rPr lang="cs-CZ" sz="1800" dirty="0"/>
              <a:t>Konzistentní barevná paleta </a:t>
            </a:r>
          </a:p>
          <a:p>
            <a:r>
              <a:rPr lang="cs-CZ" sz="1800" dirty="0"/>
              <a:t>Minimalizace rušivých elementů </a:t>
            </a:r>
          </a:p>
        </p:txBody>
      </p:sp>
      <p:pic>
        <p:nvPicPr>
          <p:cNvPr id="149" name="Google Shape;149;p21">
            <a:extLst>
              <a:ext uri="{FF2B5EF4-FFF2-40B4-BE49-F238E27FC236}">
                <a16:creationId xmlns:a16="http://schemas.microsoft.com/office/drawing/2014/main" id="{69276A4D-2BD3-5ACE-3481-3B4F19519A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4C861-41F7-3B4A-C178-8A188953E3DE}"/>
              </a:ext>
            </a:extLst>
          </p:cNvPr>
          <p:cNvSpPr txBox="1"/>
          <p:nvPr/>
        </p:nvSpPr>
        <p:spPr>
          <a:xfrm>
            <a:off x="6575030" y="1747844"/>
            <a:ext cx="41759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Technické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Optimalizace rychlosti načítání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Responsive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Moderní frontend technologie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SEO-friendly struktura </a:t>
            </a:r>
          </a:p>
          <a:p>
            <a:pPr marL="114300" indent="0">
              <a:buNone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Rychlé nalezení informací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Přístupnost z mobilních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Přehlednost a jednoduchost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Lepší uživatelská zkušenost</a:t>
            </a:r>
          </a:p>
        </p:txBody>
      </p:sp>
    </p:spTree>
    <p:extLst>
      <p:ext uri="{BB962C8B-B14F-4D97-AF65-F5344CB8AC3E}">
        <p14:creationId xmlns:p14="http://schemas.microsoft.com/office/powerpoint/2010/main" val="137637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B961A62E-1B71-6D21-7685-1B8AE6EA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>
            <a:extLst>
              <a:ext uri="{FF2B5EF4-FFF2-40B4-BE49-F238E27FC236}">
                <a16:creationId xmlns:a16="http://schemas.microsoft.com/office/drawing/2014/main" id="{1CB7E3E4-FC75-EE46-9BF7-49CABCEBF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Landing Page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1">
            <a:extLst>
              <a:ext uri="{FF2B5EF4-FFF2-40B4-BE49-F238E27FC236}">
                <a16:creationId xmlns:a16="http://schemas.microsoft.com/office/drawing/2014/main" id="{B16B7493-0C44-5CEF-29AC-2B92D2A091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C1FC2-F916-0E75-610D-9B4BBF34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39" y="1690688"/>
            <a:ext cx="9561922" cy="47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Databáze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7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cs-CZ" sz="2700"/>
              <a:t>Vytvoření databáze</a:t>
            </a:r>
            <a:endParaRPr sz="2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cs-CZ" sz="2700"/>
              <a:t>Vytvoření tabulek (sloupce, typy, komentáře, výchozí hodnoty)</a:t>
            </a:r>
            <a:endParaRPr sz="2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cs-CZ" sz="2700"/>
              <a:t>Využití na webu</a:t>
            </a:r>
            <a:endParaRPr sz="2700"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685" y="4904650"/>
            <a:ext cx="5039824" cy="19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024" y="2619374"/>
            <a:ext cx="6313975" cy="415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Vytvoření tříd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7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/>
              <a:t>Další potřebná věc je promyšlení různých funkcí, rozdělení do tříd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/>
              <a:t>Funkce se následně budou volat v dalších souborech, to zjednoduší práci s kódem, uděla systém přehlednějším.</a:t>
            </a:r>
            <a:endParaRPr sz="2700"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250" y="1843225"/>
            <a:ext cx="6229349" cy="50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Přihlašovací systém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Vytvořit základní registrační systém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Vytvoření základního přihlášení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Propojení s DB</a:t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578" y="2167525"/>
            <a:ext cx="4462075" cy="43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5FCC3-CCBD-9888-E8C5-9792D6FB3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474" y="3122475"/>
            <a:ext cx="3346823" cy="3054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Dashboard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442150" y="1690700"/>
            <a:ext cx="647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Vytvoření dashboardu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114300" lvl="0" indent="0">
              <a:spcBef>
                <a:spcPts val="0"/>
              </a:spcBef>
              <a:buNone/>
            </a:pPr>
            <a:r>
              <a:rPr lang="cs-CZ" dirty="0"/>
              <a:t>Definice: Uživatelské rozhraní pro přehled a správu vlastních dat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/>
              <a:t>Který obsahuje:</a:t>
            </a:r>
            <a:endParaRPr sz="2400" dirty="0"/>
          </a:p>
          <a:p>
            <a:pPr marL="9144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Základní přehled o uživatelovi (registrace, zkušeností, město, kraj.)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/>
              <a:t>Dashboard využívá spoustu funkci které vola z různych tříd, či z nastavení webu (settings.php)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296" y="5119696"/>
            <a:ext cx="4187524" cy="15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D051E-5FFF-39FA-D104-AE8127B93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296" y="2262432"/>
            <a:ext cx="4187524" cy="27479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Administrace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442150" y="1690700"/>
            <a:ext cx="647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/>
              <a:t>Menně detailní správa uživatelů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Správa výzev (Vytváření, mazání, úprava)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Detailní logy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Výzvy a propojení s Google FIT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42150" y="1690700"/>
            <a:ext cx="647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/>
              <a:t>Google Fit používá API z Google Cloud console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Je potřeba založit nový projekt na GCC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Následně nastavit Fitness API (OAUTH 2.0, údaje s kterými bude pracovat nadále aplikace)</a:t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825" y="1895850"/>
            <a:ext cx="5050101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9200" y="3872662"/>
            <a:ext cx="5271726" cy="279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Výzvy a propojení s Google FIT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442150" y="1690700"/>
            <a:ext cx="6185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Nastavení fit-callback souboru a propojování s Google FIT aplikaci (fit-auth.php)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Další potřebný krok je potřeba vytvořit PHP soubor co bude zobrazovat, či ukládat data do DB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45994"/>
            <a:ext cx="56197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499" y="2917030"/>
            <a:ext cx="6286501" cy="394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Administrace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C52FB-1005-6FE1-A855-F2EE2CAC8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1690688"/>
            <a:ext cx="9772650" cy="484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Úvod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ym typeface="Arial"/>
              </a:rPr>
              <a:t>Webová aplikace interagující s Google Fit (Mobilem, hodinky)</a:t>
            </a:r>
            <a:endParaRPr dirty="0"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ym typeface="Arial"/>
              </a:rPr>
              <a:t>Využití technologii (PHP, HTML5, CSS3, TAILWIND CSS, GOOGLE FIT)</a:t>
            </a:r>
            <a:endParaRPr dirty="0"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ym typeface="Arial"/>
              </a:rPr>
              <a:t>Důvod: ABSENCE JEDNOTNÉHO SYSTÉMU PRO SLEDOVÁNÍ ÚDAJU</a:t>
            </a:r>
            <a:endParaRPr dirty="0">
              <a:sym typeface="Arial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Výzvy a propojení s Google FIT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442150" y="1690700"/>
            <a:ext cx="6185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Vytvoření výzev - Výzvy se vytvářejí skrz administrační panel webu. Kde se vybírá mod (Chůze, Turistika) následný počet kroků, kolik uživatel dostane zkušeností po splnění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Výzvy a propojení s Google FIT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8508A7-2D4E-A884-7B0A-E807D2F0E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2642"/>
            <a:ext cx="9700967" cy="50943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Výzvy a propojení s Google FIT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53E07-9016-33A6-1A87-252F9EE1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460" y="2141325"/>
            <a:ext cx="5507023" cy="392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31919-522A-7C54-AC4D-E72820DBA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3" y="1515043"/>
            <a:ext cx="5340667" cy="51788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Správa uživatelu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442150" y="1690700"/>
            <a:ext cx="543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Ve správě uživatelů můžeme upravovat všechny detaily uživatele, či omezit mu přístup k webu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0E337A40-9E0E-B39B-B5A6-2F7616D86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>
            <a:extLst>
              <a:ext uri="{FF2B5EF4-FFF2-40B4-BE49-F238E27FC236}">
                <a16:creationId xmlns:a16="http://schemas.microsoft.com/office/drawing/2014/main" id="{4AB227A9-F6BB-7314-CCFD-18F9128757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Správa uživatelu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3">
            <a:extLst>
              <a:ext uri="{FF2B5EF4-FFF2-40B4-BE49-F238E27FC236}">
                <a16:creationId xmlns:a16="http://schemas.microsoft.com/office/drawing/2014/main" id="{DE4D64CB-AF74-B65A-F8C4-65EADBFB60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218DC2-5545-0F1E-DC41-BC1035435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440" y="1434276"/>
            <a:ext cx="9357120" cy="52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1BD71-53A0-3972-35D7-666C797D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84" r="6174"/>
          <a:stretch>
            <a:fillRect/>
          </a:stretch>
        </p:blipFill>
        <p:spPr>
          <a:xfrm>
            <a:off x="5505157" y="1747719"/>
            <a:ext cx="5529376" cy="4888875"/>
          </a:xfrm>
          <a:prstGeom prst="rect">
            <a:avLst/>
          </a:prstGeom>
        </p:spPr>
      </p:pic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Podpora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442150" y="1690688"/>
            <a:ext cx="543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Podpora se používá k řešení různych problému či návrhu na zlepšení.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Pokud uživatel bude mít omezený přístup př. z důvodu podvodu, může se obratit na podporu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Podpora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112" y="1958013"/>
            <a:ext cx="3739487" cy="294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956B-1F92-BE16-7BA3-4683BBD17D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0" t="11364" r="16890" b="7181"/>
          <a:stretch>
            <a:fillRect/>
          </a:stretch>
        </p:blipFill>
        <p:spPr>
          <a:xfrm>
            <a:off x="638564" y="2027066"/>
            <a:ext cx="3205750" cy="3030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E16D9-B675-C9ED-38A9-C263356E1C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3001"/>
          <a:stretch>
            <a:fillRect/>
          </a:stretch>
        </p:blipFill>
        <p:spPr>
          <a:xfrm>
            <a:off x="3967384" y="1958013"/>
            <a:ext cx="4257231" cy="28347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Kódy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43100"/>
            <a:ext cx="4213271" cy="4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071" y="1843100"/>
            <a:ext cx="4020749" cy="4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1221" y="1843100"/>
            <a:ext cx="3348379" cy="365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83820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Závěr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53;p34">
            <a:extLst>
              <a:ext uri="{FF2B5EF4-FFF2-40B4-BE49-F238E27FC236}">
                <a16:creationId xmlns:a16="http://schemas.microsoft.com/office/drawing/2014/main" id="{C5895AE1-94B9-C442-6565-4DB65FA03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150" y="1690688"/>
            <a:ext cx="543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Co se mi povedlo:</a:t>
            </a:r>
          </a:p>
          <a:p>
            <a:pPr>
              <a:spcBef>
                <a:spcPts val="0"/>
              </a:spcBef>
            </a:pPr>
            <a:r>
              <a:rPr lang="cs-CZ" dirty="0"/>
              <a:t>Propojení s Google FIT aplikaci</a:t>
            </a:r>
          </a:p>
          <a:p>
            <a:pPr>
              <a:spcBef>
                <a:spcPts val="0"/>
              </a:spcBef>
            </a:pPr>
            <a:r>
              <a:rPr lang="cs-CZ" dirty="0"/>
              <a:t>Připravit celý systém pro správu uživatelů</a:t>
            </a:r>
          </a:p>
          <a:p>
            <a:pPr>
              <a:spcBef>
                <a:spcPts val="0"/>
              </a:spcBef>
            </a:pPr>
            <a:r>
              <a:rPr lang="cs-CZ" dirty="0"/>
              <a:t>Podpora</a:t>
            </a:r>
          </a:p>
          <a:p>
            <a:pPr>
              <a:spcBef>
                <a:spcPts val="0"/>
              </a:spcBef>
            </a:pPr>
            <a:r>
              <a:rPr lang="cs-CZ" dirty="0"/>
              <a:t>Interaktivní registrace</a:t>
            </a:r>
          </a:p>
          <a:p>
            <a:pPr>
              <a:spcBef>
                <a:spcPts val="0"/>
              </a:spcBef>
            </a:pPr>
            <a:r>
              <a:rPr lang="cs-CZ" dirty="0"/>
              <a:t>Landing Page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cs-CZ" dirty="0"/>
              <a:t>Co je třeba dodělat:</a:t>
            </a:r>
          </a:p>
          <a:p>
            <a:pPr>
              <a:spcBef>
                <a:spcPts val="0"/>
              </a:spcBef>
            </a:pPr>
            <a:r>
              <a:rPr lang="cs-CZ" dirty="0"/>
              <a:t>Výzvy (více možností, nastavení, zobrazování podle lokalit + propojení Google Maps)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32C3-D4CB-7CA9-D5FB-1B2C27F9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6D3F7-3CF9-3141-5925-1E76AD77D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/>
              <a:t>Odkazy:</a:t>
            </a:r>
          </a:p>
          <a:p>
            <a:r>
              <a:rPr lang="cs-CZ" dirty="0"/>
              <a:t>Web: </a:t>
            </a:r>
            <a:r>
              <a:rPr lang="cs-CZ" dirty="0">
                <a:hlinkClick r:id="rId2"/>
              </a:rPr>
              <a:t>https://maturita.matyaskrabica.cz/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QR:</a:t>
            </a: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9FFD8-36BA-671D-551A-85EB3B05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55" y="3336602"/>
            <a:ext cx="3156273" cy="31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Osnova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46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Teorie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s-CZ" sz="2100" dirty="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Frontend</a:t>
            </a: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Backend</a:t>
            </a: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API (PayPal, Google Fit, Google Maps)</a:t>
            </a: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Databáze</a:t>
            </a: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606900" y="1825625"/>
            <a:ext cx="4746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Prakticka část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Návrh aplikace</a:t>
            </a:r>
            <a:endParaRPr sz="2100" dirty="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Využití API</a:t>
            </a:r>
            <a:endParaRPr sz="2100" dirty="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Základní design</a:t>
            </a:r>
            <a:endParaRPr sz="2100" dirty="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cs-CZ" sz="2100" dirty="0"/>
              <a:t>Vysvětlení kódu </a:t>
            </a:r>
            <a:endParaRPr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Frontend (HTML5, CSS3, JavaScript)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5738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4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rPr lang="cs-CZ" sz="39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Frontend: Uživatelské rozhraní</a:t>
            </a:r>
            <a:endParaRPr sz="3900" b="1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Technologie: 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Využití moderního HTML5, CSS3 a JavaScriptu.</a:t>
            </a:r>
            <a:endParaRPr sz="2400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Sémantika: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 Čistý kód pro lepší SEO a přístupnost (tagy nav, main, section).</a:t>
            </a:r>
          </a:p>
          <a:p>
            <a:pPr marL="0" lvl="0" indent="0">
              <a:lnSpc>
                <a:spcPct val="140000"/>
              </a:lnSpc>
              <a:spcBef>
                <a:spcPts val="2400"/>
              </a:spcBef>
              <a:buSzPct val="45833"/>
              <a:buNone/>
            </a:pPr>
            <a:r>
              <a:rPr lang="en-US" sz="2400" b="1" dirty="0">
                <a:latin typeface="+mn-lt"/>
              </a:rPr>
              <a:t>SEO: </a:t>
            </a:r>
            <a:r>
              <a:rPr lang="en-US" sz="2400" dirty="0">
                <a:latin typeface="+mn-lt"/>
              </a:rPr>
              <a:t>(Search Engine Optimization) je </a:t>
            </a:r>
            <a:r>
              <a:rPr lang="en-US" sz="2400" dirty="0" err="1">
                <a:latin typeface="+mn-lt"/>
              </a:rPr>
              <a:t>optimalizace</a:t>
            </a:r>
            <a:r>
              <a:rPr lang="en-US" sz="2400" dirty="0">
                <a:latin typeface="+mn-lt"/>
              </a:rPr>
              <a:t> pro </a:t>
            </a:r>
            <a:r>
              <a:rPr lang="en-US" sz="2400" dirty="0" err="1">
                <a:latin typeface="+mn-lt"/>
              </a:rPr>
              <a:t>vyhledávače</a:t>
            </a:r>
            <a:r>
              <a:rPr lang="en-US" sz="2400" dirty="0">
                <a:latin typeface="+mn-lt"/>
              </a:rPr>
              <a:t>. Je to </a:t>
            </a:r>
            <a:r>
              <a:rPr lang="en-US" sz="2400" dirty="0" err="1">
                <a:latin typeface="+mn-lt"/>
              </a:rPr>
              <a:t>soubor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technik</a:t>
            </a:r>
            <a:r>
              <a:rPr lang="en-US" sz="2400" dirty="0">
                <a:latin typeface="+mn-lt"/>
              </a:rPr>
              <a:t>, co </a:t>
            </a:r>
            <a:r>
              <a:rPr lang="en-US" sz="2400" dirty="0" err="1">
                <a:latin typeface="+mn-lt"/>
              </a:rPr>
              <a:t>nam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pomahaji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zviditelnit</a:t>
            </a:r>
            <a:r>
              <a:rPr lang="en-US" sz="2400" dirty="0">
                <a:latin typeface="+mn-lt"/>
              </a:rPr>
              <a:t> web.</a:t>
            </a:r>
            <a:endParaRPr lang="cs-CZ" sz="2400" dirty="0">
              <a:latin typeface="+mn-lt"/>
            </a:endParaRPr>
          </a:p>
          <a:p>
            <a:pPr marL="0" lvl="0" indent="0">
              <a:lnSpc>
                <a:spcPct val="140000"/>
              </a:lnSpc>
              <a:spcBef>
                <a:spcPts val="2400"/>
              </a:spcBef>
              <a:buSzPct val="45833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Design: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 TailWind CSS - Pomaha s responsivitou</a:t>
            </a:r>
            <a:endParaRPr sz="2400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Interaktivita: 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Dynamické změny obsahu pomocí DOM a Canvas.</a:t>
            </a:r>
            <a:endParaRPr sz="2400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125" y="2774073"/>
            <a:ext cx="3175249" cy="245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4925" y="3409500"/>
            <a:ext cx="1107075" cy="11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Backend (Logika na straně serveru)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5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Jazyk PHP: 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Programování na straně serveru s využitím OOP.</a:t>
            </a:r>
            <a:endParaRPr sz="2400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Komunikace: 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Využití Google API pro vyměnu dat</a:t>
            </a:r>
            <a:endParaRPr sz="2400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Formát JSON: 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Lehký a rychlý přenos informací mezi klientem a serverem.</a:t>
            </a:r>
            <a:endParaRPr sz="2400" dirty="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ct val="45833"/>
              <a:buNone/>
            </a:pPr>
            <a:r>
              <a:rPr lang="cs-CZ" sz="2400" b="1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Metody: </a:t>
            </a:r>
            <a:r>
              <a:rPr lang="cs-CZ" sz="2400" dirty="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Standardní HTTP operace (GET, POST, PUT).</a:t>
            </a:r>
            <a:endParaRPr dirty="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775" y="2893200"/>
            <a:ext cx="3571025" cy="23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Databáze a bezpečnost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0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 err="1">
                <a:latin typeface="+mj-lt"/>
              </a:rPr>
              <a:t>Databázový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systém</a:t>
            </a:r>
            <a:r>
              <a:rPr lang="en-US" sz="2000" b="1" dirty="0">
                <a:latin typeface="+mj-lt"/>
              </a:rPr>
              <a:t>:</a:t>
            </a:r>
            <a:r>
              <a:rPr lang="en-US" sz="2000" dirty="0">
                <a:latin typeface="+mj-lt"/>
              </a:rPr>
              <a:t> MariaDB – </a:t>
            </a:r>
            <a:r>
              <a:rPr lang="en-US" sz="2000" dirty="0" err="1">
                <a:latin typeface="+mj-lt"/>
              </a:rPr>
              <a:t>relační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databáze</a:t>
            </a:r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(data </a:t>
            </a:r>
            <a:r>
              <a:rPr lang="en-US" sz="2000" i="1" dirty="0" err="1">
                <a:latin typeface="+mj-lt"/>
              </a:rPr>
              <a:t>jsou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uložena</a:t>
            </a:r>
            <a:r>
              <a:rPr lang="en-US" sz="2000" i="1" dirty="0">
                <a:latin typeface="+mj-lt"/>
              </a:rPr>
              <a:t> v </a:t>
            </a:r>
            <a:r>
              <a:rPr lang="en-US" sz="2000" i="1" dirty="0" err="1">
                <a:latin typeface="+mj-lt"/>
              </a:rPr>
              <a:t>tabulkách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propojených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vzájemnými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vztahy</a:t>
            </a:r>
            <a:r>
              <a:rPr lang="en-US" sz="2000" i="1" dirty="0">
                <a:latin typeface="+mj-lt"/>
              </a:rPr>
              <a:t>)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b="1" dirty="0" err="1">
                <a:latin typeface="+mj-lt"/>
              </a:rPr>
              <a:t>Integrita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dat</a:t>
            </a:r>
            <a:r>
              <a:rPr lang="en-US" sz="2000" b="1" dirty="0">
                <a:latin typeface="+mj-lt"/>
              </a:rPr>
              <a:t>: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Vztahy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mezi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tabulkami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pomocí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primárních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cizích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klíčů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b="1" dirty="0" err="1">
                <a:latin typeface="+mj-lt"/>
              </a:rPr>
              <a:t>Bezpečnost</a:t>
            </a:r>
            <a:r>
              <a:rPr lang="en-US" sz="2000" b="1" dirty="0">
                <a:latin typeface="+mj-lt"/>
              </a:rPr>
              <a:t>: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Ochrana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proti</a:t>
            </a:r>
            <a:r>
              <a:rPr lang="en-US" sz="2000" dirty="0">
                <a:latin typeface="+mj-lt"/>
              </a:rPr>
              <a:t> SQL injection </a:t>
            </a:r>
            <a:r>
              <a:rPr lang="en-US" sz="2000" dirty="0" err="1">
                <a:latin typeface="+mj-lt"/>
              </a:rPr>
              <a:t>pomocí</a:t>
            </a:r>
            <a:r>
              <a:rPr lang="en-US" sz="2000" dirty="0">
                <a:latin typeface="+mj-lt"/>
              </a:rPr>
              <a:t> prepared statements </a:t>
            </a:r>
          </a:p>
          <a:p>
            <a:r>
              <a:rPr lang="en-US" sz="2000" b="1" dirty="0" err="1">
                <a:latin typeface="+mj-lt"/>
              </a:rPr>
              <a:t>Výkon</a:t>
            </a:r>
            <a:r>
              <a:rPr lang="en-US" sz="2000" b="1" dirty="0">
                <a:latin typeface="+mj-lt"/>
              </a:rPr>
              <a:t>: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Optimalizace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dotazů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využití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indexů</a:t>
            </a:r>
            <a:r>
              <a:rPr lang="en-US" sz="2000" dirty="0">
                <a:latin typeface="+mj-lt"/>
              </a:rPr>
              <a:t> pro </a:t>
            </a:r>
            <a:r>
              <a:rPr lang="en-US" sz="2000" dirty="0" err="1">
                <a:latin typeface="+mj-lt"/>
              </a:rPr>
              <a:t>rychlé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zpracování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dat</a:t>
            </a:r>
            <a:r>
              <a:rPr lang="en-US" sz="2000" dirty="0">
                <a:latin typeface="+mj-lt"/>
              </a:rPr>
              <a:t> </a:t>
            </a: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6400" y="2385575"/>
            <a:ext cx="4116700" cy="20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Integrace a služby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8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Google Fit API: </a:t>
            </a:r>
            <a:r>
              <a:rPr lang="cs-CZ" sz="240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Automatický import kroků a tréninků z hodinek.</a:t>
            </a:r>
            <a:endParaRPr sz="240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PayPal API: </a:t>
            </a:r>
            <a:r>
              <a:rPr lang="cs-CZ" sz="240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Bezpečná platební brána pro finanční transakce.</a:t>
            </a:r>
            <a:endParaRPr sz="240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Google Maps: </a:t>
            </a:r>
            <a:r>
              <a:rPr lang="cs-CZ" sz="240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Vizualizace tras a geolokační funkce.</a:t>
            </a:r>
            <a:endParaRPr sz="240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Zabezpečení: </a:t>
            </a:r>
            <a:r>
              <a:rPr lang="cs-CZ" sz="2400">
                <a:solidFill>
                  <a:srgbClr val="1D1D1F"/>
                </a:solidFill>
                <a:latin typeface="Arial"/>
                <a:ea typeface="Arial"/>
                <a:cs typeface="Arial"/>
                <a:sym typeface="Arial"/>
              </a:rPr>
              <a:t>Autorizace uživatelů přes protokol OAuth 2.0.</a:t>
            </a:r>
            <a:endParaRPr sz="2400">
              <a:solidFill>
                <a:srgbClr val="1D1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800" y="2551075"/>
            <a:ext cx="30480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Praktická část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Praktická část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Landing page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Promyšlení s čím začít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Návrh DB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Základní propojení web. aplikace s DB</a:t>
            </a:r>
            <a:endParaRPr dirty="0"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440" y="307969"/>
            <a:ext cx="1382719" cy="138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748</Words>
  <Application>Microsoft Office PowerPoint</Application>
  <PresentationFormat>Widescreen</PresentationFormat>
  <Paragraphs>128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Office</vt:lpstr>
      <vt:lpstr>  Maturitní práce    Webová aplikace</vt:lpstr>
      <vt:lpstr>Úvod</vt:lpstr>
      <vt:lpstr>Osnova</vt:lpstr>
      <vt:lpstr>Frontend (HTML5, CSS3, JavaScript)</vt:lpstr>
      <vt:lpstr>Backend (Logika na straně serveru)</vt:lpstr>
      <vt:lpstr>Databáze a bezpečnost</vt:lpstr>
      <vt:lpstr>Integrace a služby</vt:lpstr>
      <vt:lpstr>Praktická část</vt:lpstr>
      <vt:lpstr>Praktická část</vt:lpstr>
      <vt:lpstr>Landing Page</vt:lpstr>
      <vt:lpstr>Landing Page</vt:lpstr>
      <vt:lpstr>Databáze</vt:lpstr>
      <vt:lpstr>Vytvoření tříd</vt:lpstr>
      <vt:lpstr>Přihlašovací systém</vt:lpstr>
      <vt:lpstr>Dashboard</vt:lpstr>
      <vt:lpstr>Administrace</vt:lpstr>
      <vt:lpstr>Výzvy a propojení s Google FIT</vt:lpstr>
      <vt:lpstr>Výzvy a propojení s Google FIT</vt:lpstr>
      <vt:lpstr>Administrace</vt:lpstr>
      <vt:lpstr>Výzvy a propojení s Google FIT</vt:lpstr>
      <vt:lpstr>Výzvy a propojení s Google FIT</vt:lpstr>
      <vt:lpstr>Výzvy a propojení s Google FIT</vt:lpstr>
      <vt:lpstr>Správa uživatelu</vt:lpstr>
      <vt:lpstr>Správa uživatelu</vt:lpstr>
      <vt:lpstr>Podpora</vt:lpstr>
      <vt:lpstr>Podpora</vt:lpstr>
      <vt:lpstr>Kódy</vt:lpstr>
      <vt:lpstr>Závěr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Maturitní práce    Webová aplikace</dc:title>
  <cp:lastModifiedBy>Matyáš Krabica</cp:lastModifiedBy>
  <cp:revision>20</cp:revision>
  <dcterms:modified xsi:type="dcterms:W3CDTF">2026-05-24T13:54:30Z</dcterms:modified>
</cp:coreProperties>
</file>