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4" r:id="rId11"/>
    <p:sldId id="266" r:id="rId12"/>
    <p:sldId id="267" r:id="rId13"/>
    <p:sldId id="275" r:id="rId14"/>
    <p:sldId id="268" r:id="rId15"/>
    <p:sldId id="276" r:id="rId16"/>
    <p:sldId id="269" r:id="rId17"/>
    <p:sldId id="271" r:id="rId18"/>
    <p:sldId id="273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1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6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7FA237-A177-47EA-AABF-4B7237594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261031-3AA6-413D-9074-EC790EAC87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E5BE45-C5B6-40AF-9F35-24734E92C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FF3C6B-CCE1-4C4B-B98C-A4A537CE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3542DC-B642-48E6-AE68-978EF55F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213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9B4322-1321-448A-AE17-97D4D8E3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6FBC426-2211-41E8-A73F-C67E5E698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657FBE-F48D-4813-93CD-CD694C52F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9171A0-C60F-4572-A4E2-FC6DFA40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C06954-1C96-44F7-B64F-DDC25D3C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88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03D1705-DD1D-4193-AC68-901D51F6E2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52CD9BF-7031-43AD-958A-E1010A8E3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3FF56A-4DA3-4C29-8BB5-9F0C48A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4679DA-1DEF-404E-A2DE-2A82F728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BC523A-8377-45DD-8C69-0A118BD6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38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6D0A1-0990-40D9-83B5-8B3F124C6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911E76-FC88-457B-8C55-C23F8ED7E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C0B3DC-279F-4501-A08E-0992886C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12B660-EF96-45F6-AEFC-58FE87C89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D081C6-F67C-45DD-8B13-0EE208BF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36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CFEDC-7A95-4647-9D4A-55F1FDF9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284326F-6A6D-499E-9877-21D092D37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2DCFFC-E6C8-4DF9-9D4A-7EF7DD51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55EABB-D04A-4288-BACD-2408C61B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43308D-187E-4291-B467-124675AC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7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2507A6-9BF7-4E46-A984-B1DE7E8F5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E1360A-9EFF-405A-8174-74A61F042B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C15A34C-204E-448C-8268-342394D02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77C1FD-4CD0-4F8E-AABE-989DC1625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532ECA-772C-4BE1-B396-1608304EA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90616C-5570-4250-BA17-5E0D4DE3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072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EA4F63-5DA7-4959-85FE-550B4CF1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A0203AD-C04B-4644-82B0-6C0B6DB8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30587DD-ED91-465E-B109-BABC42F3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999D951-B631-419E-9E6B-363D906F5D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8B6D4EE-27B5-441F-9483-B2FD76828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B5BD21-CA57-49B4-A276-65FFCC101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44B83F0-8161-47C1-9402-6E996EE0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09BAA23-3326-4478-913E-D232D974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484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217808-3BFF-4AD9-BC21-799FECAAB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0542F9C-0CD1-4A15-8FD5-4027688DB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69FE87B-E38B-4EAA-A66A-1F1D98E84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92B9C6B-D7E6-452B-AB5D-0C366A0C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024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E780171-4454-4349-9062-1FF703FCB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49A9B32-2D3E-4E6C-8C9A-C9B2C81FE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BD4C31-434B-40E0-AEC3-F85468098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403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F1D9EB-8626-4F8C-A69F-F31C350CA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CB3B88-3008-449D-BDD0-8DF035E65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D778865-B133-4E36-82D9-E38372C30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DB6F00-82E0-4228-9825-7433FA1CE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A0BD5BF-50F5-4165-B100-FD40081AF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212146-BDC5-4106-89FD-FEC1B9E2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38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AF50FC-4A45-488D-A52C-2A46D890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843EF10-2647-4FA9-874B-134E3CAE7D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2B386AC-37E6-4238-8BB5-28B38A0B6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41E210B-0EDD-4971-9EF9-F79A6F7D2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F11BE1-7E71-42C2-BBBC-5A0B78964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E33DF61-A268-4B20-9BA5-E0BB9992E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33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EE2428C-539B-4A6E-9B17-0E7CE8A9A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ED84538-F46F-4C3E-9DFF-8038A082B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6984E7-7FE6-4981-9E49-F0CC3BBA71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E3D846-C42B-4B2E-9150-CC47EB99A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51A00C-1508-48AA-A4B6-0F54CB46A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73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49EC3-FBE9-E5EC-29AB-97C1F82AF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81458"/>
            <a:ext cx="9144000" cy="196047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sz="4400" b="1" dirty="0"/>
              <a:t>Maturitní práce</a:t>
            </a:r>
            <a:br>
              <a:rPr lang="cs-CZ" sz="800" dirty="0"/>
            </a:br>
            <a:r>
              <a:rPr lang="cs-CZ" sz="800" dirty="0"/>
              <a:t> </a:t>
            </a:r>
            <a:r>
              <a:rPr lang="cs-CZ" sz="2700" dirty="0"/>
              <a:t> </a:t>
            </a:r>
            <a:br>
              <a:rPr lang="cs-CZ" sz="5300" dirty="0"/>
            </a:br>
            <a:r>
              <a:rPr lang="cs-CZ" sz="5300" b="1" dirty="0"/>
              <a:t>Grafické zpracování autorského projektu – </a:t>
            </a:r>
            <a:r>
              <a:rPr lang="cs-CZ" sz="5300" b="1" dirty="0" err="1"/>
              <a:t>Norwegian</a:t>
            </a:r>
            <a:r>
              <a:rPr lang="cs-CZ" sz="5300" b="1" dirty="0"/>
              <a:t> </a:t>
            </a:r>
            <a:r>
              <a:rPr lang="cs-CZ" sz="5300" b="1" dirty="0" err="1"/>
              <a:t>Wood</a:t>
            </a:r>
            <a:endParaRPr lang="cs-CZ" sz="53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3814EEF-C1D3-11D1-97EF-2DB478098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1227" y="5539666"/>
            <a:ext cx="3773010" cy="788562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2200" b="1" dirty="0"/>
              <a:t>Třída: </a:t>
            </a:r>
            <a:r>
              <a:rPr lang="cs-CZ" sz="2200" dirty="0"/>
              <a:t>4.I</a:t>
            </a:r>
          </a:p>
          <a:p>
            <a:pPr algn="l"/>
            <a:r>
              <a:rPr lang="cs-CZ" sz="2200" b="1" dirty="0"/>
              <a:t>Vypracovala:</a:t>
            </a:r>
            <a:r>
              <a:rPr lang="cs-CZ" sz="2200" dirty="0"/>
              <a:t> Bracká Kristýna</a:t>
            </a:r>
          </a:p>
          <a:p>
            <a:pPr algn="l"/>
            <a:endParaRPr lang="cs-CZ" sz="2200" dirty="0"/>
          </a:p>
          <a:p>
            <a:pPr algn="r"/>
            <a:endParaRPr lang="cs-CZ" sz="1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C2B149-0A25-9A2C-3227-334B8AED14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75" y="546718"/>
            <a:ext cx="1960476" cy="19604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0B4CAFFC-1A80-5596-ACEB-B5D9B8FD224D}"/>
              </a:ext>
            </a:extLst>
          </p:cNvPr>
          <p:cNvSpPr txBox="1">
            <a:spLocks/>
          </p:cNvSpPr>
          <p:nvPr/>
        </p:nvSpPr>
        <p:spPr>
          <a:xfrm>
            <a:off x="1062726" y="5539666"/>
            <a:ext cx="4254997" cy="7885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200" b="1" dirty="0"/>
              <a:t>Školní rok: </a:t>
            </a:r>
            <a:r>
              <a:rPr lang="cs-CZ" sz="2200" dirty="0"/>
              <a:t>2025/2026</a:t>
            </a:r>
          </a:p>
          <a:p>
            <a:pPr algn="l"/>
            <a:r>
              <a:rPr lang="cs-CZ" sz="2200" b="1" dirty="0"/>
              <a:t>Obor: </a:t>
            </a:r>
            <a:r>
              <a:rPr lang="cs-CZ" sz="2200" dirty="0"/>
              <a:t>Informační technologie</a:t>
            </a:r>
          </a:p>
          <a:p>
            <a:pPr algn="l"/>
            <a:endParaRPr lang="cs-CZ" sz="2200" dirty="0"/>
          </a:p>
          <a:p>
            <a:pPr algn="r"/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747754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6AB44-5DF4-509F-C194-EA7782FDD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A6762EA-23DE-7C01-4F02-F253576ED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Obsah obrázku text, Lidská tvář, počítač, snímek obrazovky&#10;&#10;Obsah generovaný pomocí AI může být nesprávný.">
            <a:extLst>
              <a:ext uri="{FF2B5EF4-FFF2-40B4-BE49-F238E27FC236}">
                <a16:creationId xmlns:a16="http://schemas.microsoft.com/office/drawing/2014/main" id="{AF57ED66-5825-4B54-2C75-805D65427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0" y="157462"/>
            <a:ext cx="9184119" cy="6539900"/>
          </a:xfrm>
          <a:prstGeom prst="rect">
            <a:avLst/>
          </a:prstGeom>
          <a:ln>
            <a:solidFill>
              <a:schemeClr val="bg2">
                <a:lumMod val="90000"/>
                <a:alpha val="84000"/>
              </a:schemeClr>
            </a:solidFill>
          </a:ln>
          <a:effectLst/>
        </p:spPr>
      </p:pic>
      <p:pic>
        <p:nvPicPr>
          <p:cNvPr id="1026" name="Picture 2" descr="#1d2027 color image">
            <a:extLst>
              <a:ext uri="{FF2B5EF4-FFF2-40B4-BE49-F238E27FC236}">
                <a16:creationId xmlns:a16="http://schemas.microsoft.com/office/drawing/2014/main" id="{2203ED23-BBFC-F52D-E829-64EF21F74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04"/>
          <a:stretch>
            <a:fillRect/>
          </a:stretch>
        </p:blipFill>
        <p:spPr bwMode="auto">
          <a:xfrm>
            <a:off x="8218918" y="157462"/>
            <a:ext cx="1905000" cy="7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#1a4967 color image">
            <a:extLst>
              <a:ext uri="{FF2B5EF4-FFF2-40B4-BE49-F238E27FC236}">
                <a16:creationId xmlns:a16="http://schemas.microsoft.com/office/drawing/2014/main" id="{554264D9-9681-9906-4196-900108611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583" y="154755"/>
            <a:ext cx="1905000" cy="7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#fffffa color image">
            <a:extLst>
              <a:ext uri="{FF2B5EF4-FFF2-40B4-BE49-F238E27FC236}">
                <a16:creationId xmlns:a16="http://schemas.microsoft.com/office/drawing/2014/main" id="{813DAD4E-40B9-2752-9703-ACCD678B4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95"/>
          <a:stretch>
            <a:fillRect/>
          </a:stretch>
        </p:blipFill>
        <p:spPr bwMode="auto">
          <a:xfrm>
            <a:off x="7048500" y="4889440"/>
            <a:ext cx="1905000" cy="7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C6083A9-5F82-A479-8A88-FD6390A00F02}"/>
              </a:ext>
            </a:extLst>
          </p:cNvPr>
          <p:cNvSpPr txBox="1"/>
          <p:nvPr/>
        </p:nvSpPr>
        <p:spPr>
          <a:xfrm>
            <a:off x="8610599" y="307969"/>
            <a:ext cx="1025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#1D2027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834A638-E077-5AA0-1FD4-839EF5A01E49}"/>
              </a:ext>
            </a:extLst>
          </p:cNvPr>
          <p:cNvSpPr txBox="1"/>
          <p:nvPr/>
        </p:nvSpPr>
        <p:spPr>
          <a:xfrm>
            <a:off x="3424021" y="311138"/>
            <a:ext cx="10981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#1A4967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D9EE58C-7113-50FD-D793-93216E1E8537}"/>
              </a:ext>
            </a:extLst>
          </p:cNvPr>
          <p:cNvSpPr txBox="1"/>
          <p:nvPr/>
        </p:nvSpPr>
        <p:spPr>
          <a:xfrm>
            <a:off x="7511382" y="5073134"/>
            <a:ext cx="1001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#FFFFFA</a:t>
            </a:r>
          </a:p>
        </p:txBody>
      </p:sp>
      <p:pic>
        <p:nvPicPr>
          <p:cNvPr id="1032" name="Picture 8" descr="Newake in use - Fonts In Use">
            <a:extLst>
              <a:ext uri="{FF2B5EF4-FFF2-40B4-BE49-F238E27FC236}">
                <a16:creationId xmlns:a16="http://schemas.microsoft.com/office/drawing/2014/main" id="{71DABFD2-2B3C-6243-3E67-E82BBE3E9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10"/>
          <a:stretch>
            <a:fillRect/>
          </a:stretch>
        </p:blipFill>
        <p:spPr bwMode="auto">
          <a:xfrm>
            <a:off x="9588928" y="1965163"/>
            <a:ext cx="2147023" cy="92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ter in use - Fonts In Use">
            <a:extLst>
              <a:ext uri="{FF2B5EF4-FFF2-40B4-BE49-F238E27FC236}">
                <a16:creationId xmlns:a16="http://schemas.microsoft.com/office/drawing/2014/main" id="{4549F41D-65B9-65F6-9904-683F7F22C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5"/>
          <a:stretch>
            <a:fillRect/>
          </a:stretch>
        </p:blipFill>
        <p:spPr bwMode="auto">
          <a:xfrm>
            <a:off x="9588928" y="2843538"/>
            <a:ext cx="1325999" cy="95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hippori Gothic B2 Font Download">
            <a:extLst>
              <a:ext uri="{FF2B5EF4-FFF2-40B4-BE49-F238E27FC236}">
                <a16:creationId xmlns:a16="http://schemas.microsoft.com/office/drawing/2014/main" id="{B56CFD96-CC05-E138-BE6B-B6AB8FAB0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81"/>
          <a:stretch>
            <a:fillRect/>
          </a:stretch>
        </p:blipFill>
        <p:spPr bwMode="auto">
          <a:xfrm>
            <a:off x="9403101" y="4328932"/>
            <a:ext cx="2332850" cy="56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5B850528-D48D-E8FC-BE4A-862D5C77FE97}"/>
              </a:ext>
            </a:extLst>
          </p:cNvPr>
          <p:cNvSpPr txBox="1"/>
          <p:nvPr/>
        </p:nvSpPr>
        <p:spPr>
          <a:xfrm>
            <a:off x="9403101" y="4756350"/>
            <a:ext cx="2100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Shippori</a:t>
            </a:r>
            <a:r>
              <a:rPr lang="cs-CZ" dirty="0"/>
              <a:t> </a:t>
            </a:r>
            <a:r>
              <a:rPr lang="cs-CZ" dirty="0" err="1"/>
              <a:t>Gothic</a:t>
            </a:r>
            <a:r>
              <a:rPr lang="cs-CZ" dirty="0"/>
              <a:t> B2)</a:t>
            </a:r>
          </a:p>
        </p:txBody>
      </p:sp>
      <p:pic>
        <p:nvPicPr>
          <p:cNvPr id="1038" name="Picture 14" descr="Tsunagi Gothic Font Download">
            <a:extLst>
              <a:ext uri="{FF2B5EF4-FFF2-40B4-BE49-F238E27FC236}">
                <a16:creationId xmlns:a16="http://schemas.microsoft.com/office/drawing/2014/main" id="{CE8EB68A-FE20-24E9-CB31-D932526D8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76"/>
          <a:stretch>
            <a:fillRect/>
          </a:stretch>
        </p:blipFill>
        <p:spPr bwMode="auto">
          <a:xfrm>
            <a:off x="9425501" y="5553100"/>
            <a:ext cx="2420868" cy="5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7F07B625-01C7-AA28-FCA1-448B78A6299F}"/>
              </a:ext>
            </a:extLst>
          </p:cNvPr>
          <p:cNvSpPr txBox="1"/>
          <p:nvPr/>
        </p:nvSpPr>
        <p:spPr>
          <a:xfrm>
            <a:off x="9452005" y="6087729"/>
            <a:ext cx="2239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Tsunagi</a:t>
            </a:r>
            <a:r>
              <a:rPr lang="cs-CZ" dirty="0"/>
              <a:t> </a:t>
            </a:r>
            <a:r>
              <a:rPr lang="cs-CZ" dirty="0" err="1"/>
              <a:t>Gothic</a:t>
            </a:r>
            <a:r>
              <a:rPr lang="cs-CZ" dirty="0"/>
              <a:t> Black)</a:t>
            </a:r>
          </a:p>
        </p:txBody>
      </p:sp>
    </p:spTree>
    <p:extLst>
      <p:ext uri="{BB962C8B-B14F-4D97-AF65-F5344CB8AC3E}">
        <p14:creationId xmlns:p14="http://schemas.microsoft.com/office/powerpoint/2010/main" val="1219011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523A1-D724-DB03-15E8-8A5DEA054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198108-66E6-2987-4779-96A5E732C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2.4 Marketingová kampaň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01B2357-21F4-5BF8-6FA5-CC1FDA3BA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06936"/>
          </a:xfrm>
        </p:spPr>
        <p:txBody>
          <a:bodyPr>
            <a:normAutofit/>
          </a:bodyPr>
          <a:lstStyle/>
          <a:p>
            <a:r>
              <a:rPr lang="cs-CZ" dirty="0"/>
              <a:t>Cíle</a:t>
            </a:r>
          </a:p>
          <a:p>
            <a:r>
              <a:rPr lang="cs-CZ" dirty="0"/>
              <a:t>Kanály (online/</a:t>
            </a:r>
            <a:r>
              <a:rPr lang="cs-CZ" dirty="0" err="1"/>
              <a:t>offline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E725FB-129B-655F-A680-D9647DEBEB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Obsah obrázku text, Lidská tvář, kniha, plakát&#10;&#10;Obsah generovaný pomocí AI může být nesprávný.">
            <a:extLst>
              <a:ext uri="{FF2B5EF4-FFF2-40B4-BE49-F238E27FC236}">
                <a16:creationId xmlns:a16="http://schemas.microsoft.com/office/drawing/2014/main" id="{0ACB945F-4B91-4327-5CD3-86D893142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405" y="1825625"/>
            <a:ext cx="1648025" cy="493263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0" name="Obrázek 9" descr="Obsah obrázku text, Lidská tvář, dívka, plakát&#10;&#10;Obsah generovaný pomocí AI může být nesprávný.">
            <a:extLst>
              <a:ext uri="{FF2B5EF4-FFF2-40B4-BE49-F238E27FC236}">
                <a16:creationId xmlns:a16="http://schemas.microsoft.com/office/drawing/2014/main" id="{4DEA1438-93DA-A8C5-267F-46006BEFB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375" y="1825625"/>
            <a:ext cx="1632609" cy="488649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D173E503-B9BA-1181-8A08-56F4072339FA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pic>
        <p:nvPicPr>
          <p:cNvPr id="20" name="Obrázek 19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0BFCA123-F926-AB21-4008-EA37849F0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8" y="3888057"/>
            <a:ext cx="7200900" cy="28702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19504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D2C6C-D777-5321-114F-177E7D3D6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0DAD6F-C2E7-FE08-7C7D-DF53ED544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2.5 E-mailový newsletter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D2C211F-85E7-9B87-F5DF-F01B62278C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Komu je určen</a:t>
            </a:r>
          </a:p>
          <a:p>
            <a:r>
              <a:rPr lang="cs-CZ" dirty="0"/>
              <a:t>Proč odpovídá vizuální identitě knihy</a:t>
            </a:r>
          </a:p>
          <a:p>
            <a:r>
              <a:rPr lang="cs-CZ" dirty="0"/>
              <a:t>Jednoduchost a čitelnost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F729EC-1A45-D3AE-B601-238C6EA6C5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Použito:</a:t>
            </a:r>
          </a:p>
          <a:p>
            <a:r>
              <a:rPr lang="cs-CZ" dirty="0"/>
              <a:t>HTML</a:t>
            </a:r>
          </a:p>
          <a:p>
            <a:r>
              <a:rPr lang="cs-CZ" dirty="0"/>
              <a:t>CSS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6AA066-1E30-A5F5-5E0B-BA6227071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268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8FFD9-D7A1-1081-A5D4-7E2D94D0B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B763E5A-7119-5B8F-703F-C7F9C3BBE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B1ABFAC2-46CF-ECF1-BEA4-1762D5FA1532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pic>
        <p:nvPicPr>
          <p:cNvPr id="6" name="Obrázek 5" descr="Obsah obrázku text, snímek obrazovky, Značka, Leták&#10;&#10;Obsah generovaný pomocí AI může být nesprávný.">
            <a:extLst>
              <a:ext uri="{FF2B5EF4-FFF2-40B4-BE49-F238E27FC236}">
                <a16:creationId xmlns:a16="http://schemas.microsoft.com/office/drawing/2014/main" id="{0107985B-7AEE-CDB9-B5BF-DCFA62270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0" y="0"/>
            <a:ext cx="4846211" cy="68580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8" name="Obrázek 7" descr="Obsah obrázku text, snímek obrazovky, Webové stránky, Brožura&#10;&#10;Obsah generovaný pomocí AI může být nesprávný.">
            <a:extLst>
              <a:ext uri="{FF2B5EF4-FFF2-40B4-BE49-F238E27FC236}">
                <a16:creationId xmlns:a16="http://schemas.microsoft.com/office/drawing/2014/main" id="{A4ADE66F-E790-45C1-ACE0-5B94EE5A9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95" y="0"/>
            <a:ext cx="4846211" cy="68580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8985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25834-2447-2C98-14CD-FCEADDD06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C2D323-AEB7-FBC3-3784-76825A59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2.6 Plakát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6557973-1FAE-6656-DAA6-65093013E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06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Práce s:</a:t>
            </a:r>
          </a:p>
          <a:p>
            <a:r>
              <a:rPr lang="cs-CZ" dirty="0"/>
              <a:t>hierarchií textu</a:t>
            </a:r>
          </a:p>
          <a:p>
            <a:r>
              <a:rPr lang="cs-CZ" dirty="0"/>
              <a:t>barvou</a:t>
            </a:r>
          </a:p>
          <a:p>
            <a:r>
              <a:rPr lang="cs-CZ" dirty="0"/>
              <a:t>emocí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5F9A04-0200-6394-7973-5C2406D8B0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D6A62DE5-941A-5769-64E6-7410A834C05E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pic>
        <p:nvPicPr>
          <p:cNvPr id="6" name="Obrázek 5" descr="Obsah obrázku text, Lidská tvář, muž, oblečení&#10;&#10;Obsah generovaný pomocí AI může být nesprávný.">
            <a:extLst>
              <a:ext uri="{FF2B5EF4-FFF2-40B4-BE49-F238E27FC236}">
                <a16:creationId xmlns:a16="http://schemas.microsoft.com/office/drawing/2014/main" id="{2A8AEDA5-1B7E-76A1-8D38-06CED7FF7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527" y="422612"/>
            <a:ext cx="4243101" cy="599739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949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1E378-F01C-D56F-F5A9-77ECE8F6E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0E493F-8043-EC92-F209-DE8AFF5A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2.7 Webová stránka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F1ACBAF-029A-F277-902A-3E913FFFA6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Struktura: </a:t>
            </a:r>
          </a:p>
          <a:p>
            <a:r>
              <a:rPr lang="cs-CZ" dirty="0"/>
              <a:t>Titulní strana</a:t>
            </a:r>
          </a:p>
          <a:p>
            <a:r>
              <a:rPr lang="cs-CZ" dirty="0"/>
              <a:t>O autorovi</a:t>
            </a:r>
          </a:p>
          <a:p>
            <a:r>
              <a:rPr lang="cs-CZ" dirty="0"/>
              <a:t>Můj design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31D213-FE01-A10C-2A7D-B24E4D2DC5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Použito:</a:t>
            </a:r>
          </a:p>
          <a:p>
            <a:r>
              <a:rPr lang="cs-CZ" dirty="0"/>
              <a:t>HTML</a:t>
            </a:r>
          </a:p>
          <a:p>
            <a:r>
              <a:rPr lang="cs-CZ"/>
              <a:t>CSS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7717CF-C10D-703A-60D0-EC0FB2EF0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196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13A8C-B0B5-8EF2-F024-F53FFAD2D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EFB3A44-C3B3-8298-1607-2B4A42EE6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7EC1680-87BD-4434-F469-DFBED4623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477619" cy="61774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DAE6D14-74A3-9C59-0EC0-8A73500800E5}"/>
              </a:ext>
            </a:extLst>
          </p:cNvPr>
          <p:cNvSpPr txBox="1"/>
          <p:nvPr/>
        </p:nvSpPr>
        <p:spPr>
          <a:xfrm>
            <a:off x="219333" y="6333524"/>
            <a:ext cx="362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bracka.ajtacijablunkov.cloud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47604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AD4FD-AB0F-E89D-DA12-5446DD169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191DFE-9397-4418-7EFA-572ABDEFF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Závěr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471073F-6E4C-F4A8-35F9-C011475EC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2848D5-5CD3-97BC-7E96-557B6C826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93B34107-FD8E-E467-D420-29ED71B36AA7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3479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DFA1F-FE18-68AB-F62C-B93DA1A82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F2366-7BEA-3083-15FA-51DDEC0C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Děkuji za pozornost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898B33-35CF-7697-4AC0-A8A661C17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3DB89D-121E-81A7-BCE5-A5A0395776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5A3AC585-5503-EF96-F470-F15C7A0817AA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7465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67738-246B-B552-792E-54333DCB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Obsah a úvod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DC347F1-F835-02ED-AD99-951EBCF37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Teoretická část</a:t>
            </a:r>
          </a:p>
          <a:p>
            <a:r>
              <a:rPr lang="cs-CZ" b="1" dirty="0"/>
              <a:t>1.1 </a:t>
            </a:r>
            <a:r>
              <a:rPr lang="cs-CZ" dirty="0"/>
              <a:t>Kniha jako grafický objekt</a:t>
            </a:r>
          </a:p>
          <a:p>
            <a:r>
              <a:rPr lang="cs-CZ" b="1" dirty="0"/>
              <a:t>1.2</a:t>
            </a:r>
            <a:r>
              <a:rPr lang="cs-CZ" dirty="0"/>
              <a:t> Vizuální identita a branding knihy </a:t>
            </a:r>
          </a:p>
          <a:p>
            <a:r>
              <a:rPr lang="cs-CZ" b="1" dirty="0"/>
              <a:t>1.3</a:t>
            </a:r>
            <a:r>
              <a:rPr lang="cs-CZ" dirty="0"/>
              <a:t> </a:t>
            </a:r>
            <a:r>
              <a:rPr lang="cs-CZ" dirty="0" err="1"/>
              <a:t>Moodboard</a:t>
            </a:r>
            <a:endParaRPr lang="cs-CZ" dirty="0"/>
          </a:p>
          <a:p>
            <a:r>
              <a:rPr lang="cs-CZ" b="1" dirty="0"/>
              <a:t>1.4 </a:t>
            </a:r>
            <a:r>
              <a:rPr lang="cs-CZ" dirty="0"/>
              <a:t>Marketing knihy a model STDC</a:t>
            </a:r>
          </a:p>
          <a:p>
            <a:endParaRPr lang="cs-CZ" b="1" dirty="0"/>
          </a:p>
          <a:p>
            <a:endParaRPr lang="cs-CZ" b="1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17E9E68-7CBA-338B-1DB8-B0DF9FDB43B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Praktická část</a:t>
            </a:r>
          </a:p>
          <a:p>
            <a:r>
              <a:rPr lang="cs-CZ" b="1" dirty="0"/>
              <a:t>2.1</a:t>
            </a:r>
            <a:r>
              <a:rPr lang="cs-CZ" dirty="0"/>
              <a:t> Koncept knihy „Norské dřevo“</a:t>
            </a:r>
          </a:p>
          <a:p>
            <a:r>
              <a:rPr lang="cs-CZ" b="1" dirty="0"/>
              <a:t>2.2 </a:t>
            </a:r>
            <a:r>
              <a:rPr lang="cs-CZ" dirty="0" err="1"/>
              <a:t>Moodboard</a:t>
            </a:r>
            <a:r>
              <a:rPr lang="cs-CZ" dirty="0"/>
              <a:t> a vizuální směr</a:t>
            </a:r>
          </a:p>
          <a:p>
            <a:r>
              <a:rPr lang="cs-CZ" b="1" dirty="0"/>
              <a:t>2.3 </a:t>
            </a:r>
            <a:r>
              <a:rPr lang="cs-CZ" dirty="0"/>
              <a:t>Návrh obalu knihy</a:t>
            </a:r>
          </a:p>
          <a:p>
            <a:r>
              <a:rPr lang="cs-CZ" b="1" dirty="0"/>
              <a:t>2.4 </a:t>
            </a:r>
            <a:r>
              <a:rPr lang="cs-CZ" dirty="0"/>
              <a:t>Marketingová kampaň</a:t>
            </a:r>
          </a:p>
          <a:p>
            <a:r>
              <a:rPr lang="cs-CZ" b="1" dirty="0"/>
              <a:t>2.5</a:t>
            </a:r>
            <a:r>
              <a:rPr lang="cs-CZ" dirty="0"/>
              <a:t> E-mailový newsletter</a:t>
            </a:r>
          </a:p>
          <a:p>
            <a:r>
              <a:rPr lang="cs-CZ" b="1" dirty="0"/>
              <a:t>2.6</a:t>
            </a:r>
            <a:r>
              <a:rPr lang="cs-CZ" dirty="0"/>
              <a:t> Plakát</a:t>
            </a:r>
          </a:p>
          <a:p>
            <a:r>
              <a:rPr lang="cs-CZ" b="1" dirty="0"/>
              <a:t>2.7</a:t>
            </a:r>
            <a:r>
              <a:rPr lang="cs-CZ" dirty="0"/>
              <a:t> Webová stránka</a:t>
            </a:r>
          </a:p>
          <a:p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7D4D73-5A1B-DE96-C8AB-A8C184868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748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E4EE6-9110-8D62-C174-42F10D298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E26D17-CBA3-0E33-5186-A34312EE3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1.1 Kniha jako grafický objekt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FAFB98-1F67-8AC0-F14E-E73C683182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Kniha jako:</a:t>
            </a:r>
          </a:p>
          <a:p>
            <a:r>
              <a:rPr lang="cs-CZ" dirty="0"/>
              <a:t>nositel obsahu</a:t>
            </a:r>
          </a:p>
          <a:p>
            <a:r>
              <a:rPr lang="cs-CZ" dirty="0"/>
              <a:t>fyzický objekt</a:t>
            </a:r>
          </a:p>
          <a:p>
            <a:r>
              <a:rPr lang="cs-CZ" dirty="0"/>
              <a:t>vizuální předmět</a:t>
            </a:r>
          </a:p>
          <a:p>
            <a:endParaRPr lang="cs-CZ" b="1" dirty="0"/>
          </a:p>
          <a:p>
            <a:endParaRPr lang="cs-CZ" b="1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8DF73967-9942-782D-0F01-4EB5BC3481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Role obalu:</a:t>
            </a:r>
          </a:p>
          <a:p>
            <a:r>
              <a:rPr lang="cs-CZ" dirty="0"/>
              <a:t>první kontakt čtenáře s knihou</a:t>
            </a:r>
          </a:p>
          <a:p>
            <a:r>
              <a:rPr lang="cs-CZ" dirty="0"/>
              <a:t>emocionální a marketingová funkce</a:t>
            </a:r>
          </a:p>
          <a:p>
            <a:r>
              <a:rPr lang="cs-CZ" dirty="0"/>
              <a:t>význam typografie, barvy a fotografie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73DC37-A0D9-4B2E-8F0B-ACAFB0845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899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EC03F-6925-3345-D701-398841E80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904859-A754-81FE-EFE4-04323CCC4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1.2 Vizuální identita a branding knihy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7D0B78E-14B3-42AB-E81E-D041076769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Co je </a:t>
            </a:r>
            <a:r>
              <a:rPr lang="cs-CZ" b="1"/>
              <a:t>vizuální identita:</a:t>
            </a:r>
            <a:endParaRPr lang="cs-CZ" b="1" dirty="0"/>
          </a:p>
          <a:p>
            <a:r>
              <a:rPr lang="cs-CZ" dirty="0"/>
              <a:t>barvy</a:t>
            </a:r>
          </a:p>
          <a:p>
            <a:r>
              <a:rPr lang="cs-CZ" dirty="0"/>
              <a:t>typografie</a:t>
            </a:r>
          </a:p>
          <a:p>
            <a:r>
              <a:rPr lang="cs-CZ" dirty="0"/>
              <a:t>styl fotografií</a:t>
            </a:r>
          </a:p>
          <a:p>
            <a:r>
              <a:rPr lang="cs-CZ" dirty="0"/>
              <a:t>kompozice</a:t>
            </a:r>
          </a:p>
          <a:p>
            <a:endParaRPr lang="cs-CZ" dirty="0"/>
          </a:p>
          <a:p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38615A-04C0-06A3-1CE6-6FA1BC41A3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Proč je důležitá konzistence:</a:t>
            </a:r>
          </a:p>
          <a:p>
            <a:r>
              <a:rPr lang="cs-CZ" dirty="0"/>
              <a:t>obal</a:t>
            </a:r>
          </a:p>
          <a:p>
            <a:r>
              <a:rPr lang="cs-CZ" dirty="0"/>
              <a:t>plakát</a:t>
            </a:r>
          </a:p>
          <a:p>
            <a:r>
              <a:rPr lang="cs-CZ" dirty="0"/>
              <a:t>Reklamní produkty</a:t>
            </a:r>
          </a:p>
          <a:p>
            <a:r>
              <a:rPr lang="cs-CZ" dirty="0"/>
              <a:t>web</a:t>
            </a:r>
          </a:p>
          <a:p>
            <a:endParaRPr lang="cs-CZ" b="1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3456B6-5FB5-B4B7-C772-8CF327425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50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0A8AA-EDB5-BA31-BAF8-74E0D1218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D2D538-ADD0-5D2E-161C-6849A0DD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1.3 </a:t>
            </a:r>
            <a:r>
              <a:rPr lang="cs-CZ" b="1" dirty="0" err="1"/>
              <a:t>Moodboard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B025A4-9149-3032-3B9C-E5B88D438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Vizuální koláž:</a:t>
            </a:r>
          </a:p>
          <a:p>
            <a:r>
              <a:rPr lang="cs-CZ" dirty="0"/>
              <a:t>atmosféra</a:t>
            </a:r>
          </a:p>
          <a:p>
            <a:r>
              <a:rPr lang="cs-CZ" dirty="0"/>
              <a:t>barvy</a:t>
            </a:r>
          </a:p>
          <a:p>
            <a:r>
              <a:rPr lang="cs-CZ" dirty="0"/>
              <a:t>motivy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7F3D5A-1032-C8C5-0BB3-198A07185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Moodboard Images - Free Download on Freepik">
            <a:extLst>
              <a:ext uri="{FF2B5EF4-FFF2-40B4-BE49-F238E27FC236}">
                <a16:creationId xmlns:a16="http://schemas.microsoft.com/office/drawing/2014/main" id="{65EC43BF-0E10-AE94-6456-C3B4ACA22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/>
          <a:stretch>
            <a:fillRect/>
          </a:stretch>
        </p:blipFill>
        <p:spPr bwMode="auto">
          <a:xfrm>
            <a:off x="6095207" y="416213"/>
            <a:ext cx="3815559" cy="281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w to make a mood board: 6 tools to visualize your ideas - ALMA de LUCE">
            <a:extLst>
              <a:ext uri="{FF2B5EF4-FFF2-40B4-BE49-F238E27FC236}">
                <a16:creationId xmlns:a16="http://schemas.microsoft.com/office/drawing/2014/main" id="{70B70C1C-2604-2104-CA64-383BA784E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5"/>
          <a:stretch>
            <a:fillRect/>
          </a:stretch>
        </p:blipFill>
        <p:spPr bwMode="auto">
          <a:xfrm>
            <a:off x="6122503" y="3622964"/>
            <a:ext cx="3815559" cy="281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16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7F115-F1C2-F6F2-8F7F-594CB79FA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BAF030-DE33-4F08-0123-765BBB654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1.4 Marketing knihy a model STDC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0DF9A3E-A354-D53E-50A7-AEE379DCE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06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Model STDC</a:t>
            </a:r>
            <a:r>
              <a:rPr lang="cs-CZ" dirty="0"/>
              <a:t>:</a:t>
            </a:r>
          </a:p>
          <a:p>
            <a:r>
              <a:rPr lang="cs-CZ" b="1" dirty="0" err="1"/>
              <a:t>See</a:t>
            </a:r>
            <a:r>
              <a:rPr lang="cs-CZ" dirty="0"/>
              <a:t> – oslovit široké publikum</a:t>
            </a:r>
          </a:p>
          <a:p>
            <a:r>
              <a:rPr lang="cs-CZ" b="1" dirty="0" err="1"/>
              <a:t>Think</a:t>
            </a:r>
            <a:r>
              <a:rPr lang="cs-CZ" dirty="0"/>
              <a:t> – vzbudit zájem</a:t>
            </a:r>
          </a:p>
          <a:p>
            <a:r>
              <a:rPr lang="cs-CZ" b="1" dirty="0"/>
              <a:t>Do</a:t>
            </a:r>
            <a:r>
              <a:rPr lang="cs-CZ" dirty="0"/>
              <a:t> – nákup knihy</a:t>
            </a:r>
          </a:p>
          <a:p>
            <a:r>
              <a:rPr lang="cs-CZ" b="1" dirty="0"/>
              <a:t>Care</a:t>
            </a:r>
            <a:r>
              <a:rPr lang="cs-CZ" dirty="0"/>
              <a:t> – dlouhodobý vztah se čtenářem</a:t>
            </a:r>
          </a:p>
          <a:p>
            <a:endParaRPr lang="cs-CZ" dirty="0"/>
          </a:p>
          <a:p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8CC1DD-4120-4961-875B-281EBAE8F5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366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AD86D-7F52-B2AD-F815-D27C95E8C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D37019-FC10-776D-5EAB-91565368D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2.1 Koncept knihy „Norské dřevo“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C583F72-7128-6B2F-489A-4C58381E6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06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Můj koncept:</a:t>
            </a:r>
          </a:p>
          <a:p>
            <a:r>
              <a:rPr lang="cs-CZ" dirty="0"/>
              <a:t>emocionální tón</a:t>
            </a:r>
          </a:p>
          <a:p>
            <a:r>
              <a:rPr lang="cs-CZ" dirty="0"/>
              <a:t>cílová skupina </a:t>
            </a:r>
          </a:p>
          <a:p>
            <a:r>
              <a:rPr lang="cs-CZ" dirty="0"/>
              <a:t>klíčová slova (samota, vzpomínky, ticho, melancholie)</a:t>
            </a:r>
          </a:p>
          <a:p>
            <a:endParaRPr lang="cs-CZ" dirty="0"/>
          </a:p>
          <a:p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DF3B31-022B-3E45-69AD-5E15B8FEEA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556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5317E-E8AA-DCD2-49ED-A30107776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3A9EE8-2E33-846D-5A37-060CF662F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2.2 </a:t>
            </a:r>
            <a:r>
              <a:rPr lang="cs-CZ" b="1" dirty="0" err="1"/>
              <a:t>Moodboard</a:t>
            </a:r>
            <a:r>
              <a:rPr lang="cs-CZ" b="1" dirty="0"/>
              <a:t> a vizuální směr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C5AF69-FEF7-1095-5421-665148706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06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Finální vizuální směr:</a:t>
            </a:r>
          </a:p>
          <a:p>
            <a:r>
              <a:rPr lang="cs-CZ" dirty="0"/>
              <a:t>barevná paleta</a:t>
            </a:r>
          </a:p>
          <a:p>
            <a:r>
              <a:rPr lang="cs-CZ" dirty="0"/>
              <a:t>typografie</a:t>
            </a:r>
          </a:p>
          <a:p>
            <a:r>
              <a:rPr lang="cs-CZ" dirty="0"/>
              <a:t>práce s fotografií</a:t>
            </a:r>
          </a:p>
          <a:p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592B343-B446-01EC-B894-5E9DEB532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Obsah obrázku snímek obrazovky, venku, Lidská tvář, koláž&#10;&#10;Obsah generovaný pomocí AI může být nesprávný.">
            <a:extLst>
              <a:ext uri="{FF2B5EF4-FFF2-40B4-BE49-F238E27FC236}">
                <a16:creationId xmlns:a16="http://schemas.microsoft.com/office/drawing/2014/main" id="{BC29AAD7-664B-AEBD-8FFF-5B8DD6BDE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16" y="1825625"/>
            <a:ext cx="6031696" cy="482365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dist="50800" dir="5400000" sx="101000" sy="101000" algn="ctr" rotWithShape="0">
              <a:schemeClr val="accent1">
                <a:lumMod val="50000"/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3931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BA3E2-BD78-AAD0-61AD-1ED466170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92049B-68F4-8261-5667-88C20A957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2.3 Návrh obalu knihy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78311B1-21EE-0D6C-55EA-E731307A0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06936"/>
          </a:xfrm>
        </p:spPr>
        <p:txBody>
          <a:bodyPr>
            <a:normAutofit/>
          </a:bodyPr>
          <a:lstStyle/>
          <a:p>
            <a:r>
              <a:rPr lang="cs-CZ" dirty="0"/>
              <a:t>Volba fotografie</a:t>
            </a:r>
          </a:p>
          <a:p>
            <a:r>
              <a:rPr lang="cs-CZ" dirty="0"/>
              <a:t>Typografie </a:t>
            </a:r>
          </a:p>
          <a:p>
            <a:r>
              <a:rPr lang="cs-CZ" dirty="0"/>
              <a:t>Kompozice</a:t>
            </a:r>
          </a:p>
          <a:p>
            <a:r>
              <a:rPr lang="cs-CZ" dirty="0"/>
              <a:t>Jazyková kombinace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8DFAD65-2FA7-4286-B542-94F6B2EF65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5223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308</Words>
  <Application>Microsoft Macintosh PowerPoint</Application>
  <PresentationFormat>Širokoúhlá obrazovka</PresentationFormat>
  <Paragraphs>96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  Maturitní práce    Grafické zpracování autorského projektu – Norwegian Wood</vt:lpstr>
      <vt:lpstr>Obsah a úvod</vt:lpstr>
      <vt:lpstr>1.1 Kniha jako grafický objekt</vt:lpstr>
      <vt:lpstr>1.2 Vizuální identita a branding knihy</vt:lpstr>
      <vt:lpstr>1.3 Moodboard</vt:lpstr>
      <vt:lpstr>1.4 Marketing knihy a model STDC</vt:lpstr>
      <vt:lpstr>2.1 Koncept knihy „Norské dřevo“</vt:lpstr>
      <vt:lpstr>2.2 Moodboard a vizuální směr</vt:lpstr>
      <vt:lpstr>2.3 Návrh obalu knihy</vt:lpstr>
      <vt:lpstr>Prezentace aplikace PowerPoint</vt:lpstr>
      <vt:lpstr>2.4 Marketingová kampaň</vt:lpstr>
      <vt:lpstr>2.5 E-mailový newsletter</vt:lpstr>
      <vt:lpstr>Prezentace aplikace PowerPoint</vt:lpstr>
      <vt:lpstr>2.6 Plakát</vt:lpstr>
      <vt:lpstr>2.7 Webová stránka</vt:lpstr>
      <vt:lpstr>Prezentace aplikace PowerPoint</vt:lpstr>
      <vt:lpstr>Závěr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Diagnostika automobilu</dc:title>
  <dc:creator>student</dc:creator>
  <cp:lastModifiedBy>Kristýna Bracká</cp:lastModifiedBy>
  <cp:revision>14</cp:revision>
  <dcterms:created xsi:type="dcterms:W3CDTF">2024-01-25T06:33:41Z</dcterms:created>
  <dcterms:modified xsi:type="dcterms:W3CDTF">2026-05-25T01:37:17Z</dcterms:modified>
</cp:coreProperties>
</file>